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webextensions/webextension1.xml" ContentType="application/vnd.ms-office.webextension+xml"/>
  <Override PartName="/ppt/webextensions/webextension2.xml" ContentType="application/vnd.ms-office.webextension+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30"/>
  </p:notesMasterIdLst>
  <p:handoutMasterIdLst>
    <p:handoutMasterId r:id="rId31"/>
  </p:handoutMasterIdLst>
  <p:sldIdLst>
    <p:sldId id="429" r:id="rId2"/>
    <p:sldId id="438" r:id="rId3"/>
    <p:sldId id="422" r:id="rId4"/>
    <p:sldId id="439" r:id="rId5"/>
    <p:sldId id="423" r:id="rId6"/>
    <p:sldId id="424" r:id="rId7"/>
    <p:sldId id="387" r:id="rId8"/>
    <p:sldId id="389" r:id="rId9"/>
    <p:sldId id="390" r:id="rId10"/>
    <p:sldId id="431" r:id="rId11"/>
    <p:sldId id="430" r:id="rId12"/>
    <p:sldId id="392" r:id="rId13"/>
    <p:sldId id="393" r:id="rId14"/>
    <p:sldId id="432" r:id="rId15"/>
    <p:sldId id="433" r:id="rId16"/>
    <p:sldId id="434" r:id="rId17"/>
    <p:sldId id="435" r:id="rId18"/>
    <p:sldId id="398" r:id="rId19"/>
    <p:sldId id="399" r:id="rId20"/>
    <p:sldId id="436" r:id="rId21"/>
    <p:sldId id="440" r:id="rId22"/>
    <p:sldId id="400" r:id="rId23"/>
    <p:sldId id="401" r:id="rId24"/>
    <p:sldId id="403" r:id="rId25"/>
    <p:sldId id="437" r:id="rId26"/>
    <p:sldId id="405" r:id="rId27"/>
    <p:sldId id="408" r:id="rId28"/>
    <p:sldId id="409" r:id="rId29"/>
  </p:sldIdLst>
  <p:sldSz cx="9144000" cy="6858000" type="screen4x3"/>
  <p:notesSz cx="69469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2F3D"/>
    <a:srgbClr val="17176B"/>
    <a:srgbClr val="8241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07" autoAdjust="0"/>
    <p:restoredTop sz="87282" autoAdjust="0"/>
  </p:normalViewPr>
  <p:slideViewPr>
    <p:cSldViewPr>
      <p:cViewPr varScale="1">
        <p:scale>
          <a:sx n="70" d="100"/>
          <a:sy n="70" d="100"/>
        </p:scale>
        <p:origin x="-112" y="-6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90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8A941F-A939-4176-A676-6B2A9D63156A}" type="doc">
      <dgm:prSet loTypeId="urn:microsoft.com/office/officeart/2005/8/layout/process1" loCatId="process" qsTypeId="urn:microsoft.com/office/officeart/2005/8/quickstyle/simple1" qsCatId="simple" csTypeId="urn:microsoft.com/office/officeart/2005/8/colors/accent1_2" csCatId="accent1" phldr="1"/>
      <dgm:spPr/>
    </dgm:pt>
    <dgm:pt modelId="{AF66485B-DD3F-4C9F-9573-8FCDCAA58C19}">
      <dgm:prSet phldrT="[Text]"/>
      <dgm:spPr/>
      <dgm:t>
        <a:bodyPr/>
        <a:lstStyle/>
        <a:p>
          <a:r>
            <a:rPr lang="en-CA" dirty="0"/>
            <a:t>Input</a:t>
          </a:r>
        </a:p>
      </dgm:t>
    </dgm:pt>
    <dgm:pt modelId="{7DA159F5-69C3-43FB-8AD2-75C3E7BAE3DD}" type="parTrans" cxnId="{6CAB3927-F0BB-4C90-89D3-B41648C718F6}">
      <dgm:prSet/>
      <dgm:spPr/>
      <dgm:t>
        <a:bodyPr/>
        <a:lstStyle/>
        <a:p>
          <a:endParaRPr lang="en-CA"/>
        </a:p>
      </dgm:t>
    </dgm:pt>
    <dgm:pt modelId="{9508A9E9-935D-4334-8846-48A99652F959}" type="sibTrans" cxnId="{6CAB3927-F0BB-4C90-89D3-B41648C718F6}">
      <dgm:prSet/>
      <dgm:spPr/>
      <dgm:t>
        <a:bodyPr/>
        <a:lstStyle/>
        <a:p>
          <a:endParaRPr lang="en-CA"/>
        </a:p>
      </dgm:t>
    </dgm:pt>
    <dgm:pt modelId="{66319920-ABB3-447E-A65B-A69BC26B46C5}">
      <dgm:prSet phldrT="[Text]"/>
      <dgm:spPr/>
      <dgm:t>
        <a:bodyPr/>
        <a:lstStyle/>
        <a:p>
          <a:r>
            <a:rPr lang="en-CA" dirty="0"/>
            <a:t>Process</a:t>
          </a:r>
        </a:p>
      </dgm:t>
    </dgm:pt>
    <dgm:pt modelId="{C750D678-FE9E-48D3-B0B8-8EBBE54877D5}" type="parTrans" cxnId="{0D7FD3F1-5B5F-4542-A435-C61210106D86}">
      <dgm:prSet/>
      <dgm:spPr/>
      <dgm:t>
        <a:bodyPr/>
        <a:lstStyle/>
        <a:p>
          <a:endParaRPr lang="en-CA"/>
        </a:p>
      </dgm:t>
    </dgm:pt>
    <dgm:pt modelId="{4D34DA45-BAD1-4839-8B92-A69FD1B52B6A}" type="sibTrans" cxnId="{0D7FD3F1-5B5F-4542-A435-C61210106D86}">
      <dgm:prSet/>
      <dgm:spPr/>
      <dgm:t>
        <a:bodyPr/>
        <a:lstStyle/>
        <a:p>
          <a:endParaRPr lang="en-CA"/>
        </a:p>
      </dgm:t>
    </dgm:pt>
    <dgm:pt modelId="{056E20C6-17BD-47F5-BE84-B96288EC9976}">
      <dgm:prSet phldrT="[Text]"/>
      <dgm:spPr/>
      <dgm:t>
        <a:bodyPr/>
        <a:lstStyle/>
        <a:p>
          <a:r>
            <a:rPr lang="en-CA" dirty="0"/>
            <a:t>Output</a:t>
          </a:r>
        </a:p>
      </dgm:t>
    </dgm:pt>
    <dgm:pt modelId="{EB29FDB2-2264-4169-A9B7-3D290A6C78D3}" type="parTrans" cxnId="{C28BD6C4-0048-405B-BE0F-7B6347BEC248}">
      <dgm:prSet/>
      <dgm:spPr/>
      <dgm:t>
        <a:bodyPr/>
        <a:lstStyle/>
        <a:p>
          <a:endParaRPr lang="en-CA"/>
        </a:p>
      </dgm:t>
    </dgm:pt>
    <dgm:pt modelId="{99F5E45E-1603-46D6-8D75-4FD2F506E74A}" type="sibTrans" cxnId="{C28BD6C4-0048-405B-BE0F-7B6347BEC248}">
      <dgm:prSet/>
      <dgm:spPr/>
      <dgm:t>
        <a:bodyPr/>
        <a:lstStyle/>
        <a:p>
          <a:endParaRPr lang="en-CA"/>
        </a:p>
      </dgm:t>
    </dgm:pt>
    <dgm:pt modelId="{9077613B-4473-49F7-B084-62ADDC2ACF57}">
      <dgm:prSet phldrT="[Text]"/>
      <dgm:spPr/>
      <dgm:t>
        <a:bodyPr/>
        <a:lstStyle/>
        <a:p>
          <a:r>
            <a:rPr lang="en-CA" dirty="0"/>
            <a:t>Outcome</a:t>
          </a:r>
        </a:p>
      </dgm:t>
    </dgm:pt>
    <dgm:pt modelId="{6B80985C-F0B4-4CDE-BEF2-66563C804A41}" type="parTrans" cxnId="{536A78E9-3640-43C6-BE6B-2438679703DE}">
      <dgm:prSet/>
      <dgm:spPr/>
      <dgm:t>
        <a:bodyPr/>
        <a:lstStyle/>
        <a:p>
          <a:endParaRPr lang="en-CA"/>
        </a:p>
      </dgm:t>
    </dgm:pt>
    <dgm:pt modelId="{9B0CE2B9-C333-4CBA-9D0C-A112DAE70425}" type="sibTrans" cxnId="{536A78E9-3640-43C6-BE6B-2438679703DE}">
      <dgm:prSet/>
      <dgm:spPr/>
      <dgm:t>
        <a:bodyPr/>
        <a:lstStyle/>
        <a:p>
          <a:endParaRPr lang="en-CA"/>
        </a:p>
      </dgm:t>
    </dgm:pt>
    <dgm:pt modelId="{F4874C03-E15B-4E2E-957A-592BE0B65021}" type="pres">
      <dgm:prSet presAssocID="{1A8A941F-A939-4176-A676-6B2A9D63156A}" presName="Name0" presStyleCnt="0">
        <dgm:presLayoutVars>
          <dgm:dir/>
          <dgm:resizeHandles val="exact"/>
        </dgm:presLayoutVars>
      </dgm:prSet>
      <dgm:spPr/>
    </dgm:pt>
    <dgm:pt modelId="{7F502398-F232-4866-823E-7557744FBE8C}" type="pres">
      <dgm:prSet presAssocID="{AF66485B-DD3F-4C9F-9573-8FCDCAA58C19}" presName="node" presStyleLbl="node1" presStyleIdx="0" presStyleCnt="4">
        <dgm:presLayoutVars>
          <dgm:bulletEnabled val="1"/>
        </dgm:presLayoutVars>
      </dgm:prSet>
      <dgm:spPr/>
      <dgm:t>
        <a:bodyPr/>
        <a:lstStyle/>
        <a:p>
          <a:endParaRPr lang="en-US"/>
        </a:p>
      </dgm:t>
    </dgm:pt>
    <dgm:pt modelId="{94A86229-C018-429D-B08D-F19CD8F6CBFF}" type="pres">
      <dgm:prSet presAssocID="{9508A9E9-935D-4334-8846-48A99652F959}" presName="sibTrans" presStyleLbl="sibTrans2D1" presStyleIdx="0" presStyleCnt="3"/>
      <dgm:spPr/>
      <dgm:t>
        <a:bodyPr/>
        <a:lstStyle/>
        <a:p>
          <a:endParaRPr lang="en-US"/>
        </a:p>
      </dgm:t>
    </dgm:pt>
    <dgm:pt modelId="{479A4FA7-1AAA-4366-8991-50B58310345C}" type="pres">
      <dgm:prSet presAssocID="{9508A9E9-935D-4334-8846-48A99652F959}" presName="connectorText" presStyleLbl="sibTrans2D1" presStyleIdx="0" presStyleCnt="3"/>
      <dgm:spPr/>
      <dgm:t>
        <a:bodyPr/>
        <a:lstStyle/>
        <a:p>
          <a:endParaRPr lang="en-US"/>
        </a:p>
      </dgm:t>
    </dgm:pt>
    <dgm:pt modelId="{AE9B21A3-3805-4402-B7E4-A9A9AA774DD2}" type="pres">
      <dgm:prSet presAssocID="{66319920-ABB3-447E-A65B-A69BC26B46C5}" presName="node" presStyleLbl="node1" presStyleIdx="1" presStyleCnt="4">
        <dgm:presLayoutVars>
          <dgm:bulletEnabled val="1"/>
        </dgm:presLayoutVars>
      </dgm:prSet>
      <dgm:spPr/>
      <dgm:t>
        <a:bodyPr/>
        <a:lstStyle/>
        <a:p>
          <a:endParaRPr lang="en-US"/>
        </a:p>
      </dgm:t>
    </dgm:pt>
    <dgm:pt modelId="{AF74AC80-94F0-4005-808B-9C69512E3D1C}" type="pres">
      <dgm:prSet presAssocID="{4D34DA45-BAD1-4839-8B92-A69FD1B52B6A}" presName="sibTrans" presStyleLbl="sibTrans2D1" presStyleIdx="1" presStyleCnt="3"/>
      <dgm:spPr/>
      <dgm:t>
        <a:bodyPr/>
        <a:lstStyle/>
        <a:p>
          <a:endParaRPr lang="en-US"/>
        </a:p>
      </dgm:t>
    </dgm:pt>
    <dgm:pt modelId="{56B6822C-E651-4286-BDA5-6255EFA6280C}" type="pres">
      <dgm:prSet presAssocID="{4D34DA45-BAD1-4839-8B92-A69FD1B52B6A}" presName="connectorText" presStyleLbl="sibTrans2D1" presStyleIdx="1" presStyleCnt="3"/>
      <dgm:spPr/>
      <dgm:t>
        <a:bodyPr/>
        <a:lstStyle/>
        <a:p>
          <a:endParaRPr lang="en-US"/>
        </a:p>
      </dgm:t>
    </dgm:pt>
    <dgm:pt modelId="{C9F3712D-2C94-4976-A4A0-B58A1E80E087}" type="pres">
      <dgm:prSet presAssocID="{056E20C6-17BD-47F5-BE84-B96288EC9976}" presName="node" presStyleLbl="node1" presStyleIdx="2" presStyleCnt="4">
        <dgm:presLayoutVars>
          <dgm:bulletEnabled val="1"/>
        </dgm:presLayoutVars>
      </dgm:prSet>
      <dgm:spPr/>
      <dgm:t>
        <a:bodyPr/>
        <a:lstStyle/>
        <a:p>
          <a:endParaRPr lang="en-US"/>
        </a:p>
      </dgm:t>
    </dgm:pt>
    <dgm:pt modelId="{821E0A72-2FE4-4EF1-A05D-EB6524ACD5BC}" type="pres">
      <dgm:prSet presAssocID="{99F5E45E-1603-46D6-8D75-4FD2F506E74A}" presName="sibTrans" presStyleLbl="sibTrans2D1" presStyleIdx="2" presStyleCnt="3"/>
      <dgm:spPr/>
      <dgm:t>
        <a:bodyPr/>
        <a:lstStyle/>
        <a:p>
          <a:endParaRPr lang="en-US"/>
        </a:p>
      </dgm:t>
    </dgm:pt>
    <dgm:pt modelId="{32084481-15C1-45F0-8393-FC29B8A98128}" type="pres">
      <dgm:prSet presAssocID="{99F5E45E-1603-46D6-8D75-4FD2F506E74A}" presName="connectorText" presStyleLbl="sibTrans2D1" presStyleIdx="2" presStyleCnt="3"/>
      <dgm:spPr/>
      <dgm:t>
        <a:bodyPr/>
        <a:lstStyle/>
        <a:p>
          <a:endParaRPr lang="en-US"/>
        </a:p>
      </dgm:t>
    </dgm:pt>
    <dgm:pt modelId="{36B7E91B-436C-4C4D-9032-50E7BE573A60}" type="pres">
      <dgm:prSet presAssocID="{9077613B-4473-49F7-B084-62ADDC2ACF57}" presName="node" presStyleLbl="node1" presStyleIdx="3" presStyleCnt="4">
        <dgm:presLayoutVars>
          <dgm:bulletEnabled val="1"/>
        </dgm:presLayoutVars>
      </dgm:prSet>
      <dgm:spPr/>
      <dgm:t>
        <a:bodyPr/>
        <a:lstStyle/>
        <a:p>
          <a:endParaRPr lang="en-US"/>
        </a:p>
      </dgm:t>
    </dgm:pt>
  </dgm:ptLst>
  <dgm:cxnLst>
    <dgm:cxn modelId="{6CAB3927-F0BB-4C90-89D3-B41648C718F6}" srcId="{1A8A941F-A939-4176-A676-6B2A9D63156A}" destId="{AF66485B-DD3F-4C9F-9573-8FCDCAA58C19}" srcOrd="0" destOrd="0" parTransId="{7DA159F5-69C3-43FB-8AD2-75C3E7BAE3DD}" sibTransId="{9508A9E9-935D-4334-8846-48A99652F959}"/>
    <dgm:cxn modelId="{1DAB8373-37CA-0249-B0D8-7ED29829FC8A}" type="presOf" srcId="{9508A9E9-935D-4334-8846-48A99652F959}" destId="{479A4FA7-1AAA-4366-8991-50B58310345C}" srcOrd="1" destOrd="0" presId="urn:microsoft.com/office/officeart/2005/8/layout/process1"/>
    <dgm:cxn modelId="{E73D05C8-3C49-9F45-A7B9-2A521CBAACDB}" type="presOf" srcId="{4D34DA45-BAD1-4839-8B92-A69FD1B52B6A}" destId="{56B6822C-E651-4286-BDA5-6255EFA6280C}" srcOrd="1" destOrd="0" presId="urn:microsoft.com/office/officeart/2005/8/layout/process1"/>
    <dgm:cxn modelId="{1535CD48-65F3-5840-B3D9-084E021A8060}" type="presOf" srcId="{99F5E45E-1603-46D6-8D75-4FD2F506E74A}" destId="{821E0A72-2FE4-4EF1-A05D-EB6524ACD5BC}" srcOrd="0" destOrd="0" presId="urn:microsoft.com/office/officeart/2005/8/layout/process1"/>
    <dgm:cxn modelId="{0D7FD3F1-5B5F-4542-A435-C61210106D86}" srcId="{1A8A941F-A939-4176-A676-6B2A9D63156A}" destId="{66319920-ABB3-447E-A65B-A69BC26B46C5}" srcOrd="1" destOrd="0" parTransId="{C750D678-FE9E-48D3-B0B8-8EBBE54877D5}" sibTransId="{4D34DA45-BAD1-4839-8B92-A69FD1B52B6A}"/>
    <dgm:cxn modelId="{FE4E0035-D9BF-904E-A87A-18CED1127ABE}" type="presOf" srcId="{9077613B-4473-49F7-B084-62ADDC2ACF57}" destId="{36B7E91B-436C-4C4D-9032-50E7BE573A60}" srcOrd="0" destOrd="0" presId="urn:microsoft.com/office/officeart/2005/8/layout/process1"/>
    <dgm:cxn modelId="{536A78E9-3640-43C6-BE6B-2438679703DE}" srcId="{1A8A941F-A939-4176-A676-6B2A9D63156A}" destId="{9077613B-4473-49F7-B084-62ADDC2ACF57}" srcOrd="3" destOrd="0" parTransId="{6B80985C-F0B4-4CDE-BEF2-66563C804A41}" sibTransId="{9B0CE2B9-C333-4CBA-9D0C-A112DAE70425}"/>
    <dgm:cxn modelId="{1B999C11-B893-2B46-B504-5159759171B4}" type="presOf" srcId="{1A8A941F-A939-4176-A676-6B2A9D63156A}" destId="{F4874C03-E15B-4E2E-957A-592BE0B65021}" srcOrd="0" destOrd="0" presId="urn:microsoft.com/office/officeart/2005/8/layout/process1"/>
    <dgm:cxn modelId="{2CC643B8-1018-204C-BC50-0F73D9A657C1}" type="presOf" srcId="{66319920-ABB3-447E-A65B-A69BC26B46C5}" destId="{AE9B21A3-3805-4402-B7E4-A9A9AA774DD2}" srcOrd="0" destOrd="0" presId="urn:microsoft.com/office/officeart/2005/8/layout/process1"/>
    <dgm:cxn modelId="{C28BD6C4-0048-405B-BE0F-7B6347BEC248}" srcId="{1A8A941F-A939-4176-A676-6B2A9D63156A}" destId="{056E20C6-17BD-47F5-BE84-B96288EC9976}" srcOrd="2" destOrd="0" parTransId="{EB29FDB2-2264-4169-A9B7-3D290A6C78D3}" sibTransId="{99F5E45E-1603-46D6-8D75-4FD2F506E74A}"/>
    <dgm:cxn modelId="{DDC2D1E9-14CB-E544-9A93-144188B4B7EE}" type="presOf" srcId="{99F5E45E-1603-46D6-8D75-4FD2F506E74A}" destId="{32084481-15C1-45F0-8393-FC29B8A98128}" srcOrd="1" destOrd="0" presId="urn:microsoft.com/office/officeart/2005/8/layout/process1"/>
    <dgm:cxn modelId="{95041B38-191D-3D4A-97D0-4446CF7C37D3}" type="presOf" srcId="{9508A9E9-935D-4334-8846-48A99652F959}" destId="{94A86229-C018-429D-B08D-F19CD8F6CBFF}" srcOrd="0" destOrd="0" presId="urn:microsoft.com/office/officeart/2005/8/layout/process1"/>
    <dgm:cxn modelId="{F0797E2A-32AF-AF49-84D5-13CDC0EA637D}" type="presOf" srcId="{056E20C6-17BD-47F5-BE84-B96288EC9976}" destId="{C9F3712D-2C94-4976-A4A0-B58A1E80E087}" srcOrd="0" destOrd="0" presId="urn:microsoft.com/office/officeart/2005/8/layout/process1"/>
    <dgm:cxn modelId="{7D74D230-44FF-AE4A-89C7-0F25E7D33082}" type="presOf" srcId="{AF66485B-DD3F-4C9F-9573-8FCDCAA58C19}" destId="{7F502398-F232-4866-823E-7557744FBE8C}" srcOrd="0" destOrd="0" presId="urn:microsoft.com/office/officeart/2005/8/layout/process1"/>
    <dgm:cxn modelId="{9A2A8857-6A2A-2E41-BD81-4B76D6CF7AC9}" type="presOf" srcId="{4D34DA45-BAD1-4839-8B92-A69FD1B52B6A}" destId="{AF74AC80-94F0-4005-808B-9C69512E3D1C}" srcOrd="0" destOrd="0" presId="urn:microsoft.com/office/officeart/2005/8/layout/process1"/>
    <dgm:cxn modelId="{D5E20873-8D56-6043-A191-243AD2BD6C21}" type="presParOf" srcId="{F4874C03-E15B-4E2E-957A-592BE0B65021}" destId="{7F502398-F232-4866-823E-7557744FBE8C}" srcOrd="0" destOrd="0" presId="urn:microsoft.com/office/officeart/2005/8/layout/process1"/>
    <dgm:cxn modelId="{77A2AB21-AAB4-8745-8A32-C39CB53B2939}" type="presParOf" srcId="{F4874C03-E15B-4E2E-957A-592BE0B65021}" destId="{94A86229-C018-429D-B08D-F19CD8F6CBFF}" srcOrd="1" destOrd="0" presId="urn:microsoft.com/office/officeart/2005/8/layout/process1"/>
    <dgm:cxn modelId="{AAB34792-31D6-E449-BD7A-552F7E6C6B6C}" type="presParOf" srcId="{94A86229-C018-429D-B08D-F19CD8F6CBFF}" destId="{479A4FA7-1AAA-4366-8991-50B58310345C}" srcOrd="0" destOrd="0" presId="urn:microsoft.com/office/officeart/2005/8/layout/process1"/>
    <dgm:cxn modelId="{D1E117D5-A9A5-8B4B-80C0-9159E010CDF9}" type="presParOf" srcId="{F4874C03-E15B-4E2E-957A-592BE0B65021}" destId="{AE9B21A3-3805-4402-B7E4-A9A9AA774DD2}" srcOrd="2" destOrd="0" presId="urn:microsoft.com/office/officeart/2005/8/layout/process1"/>
    <dgm:cxn modelId="{8F84E5C1-5CA4-5C4C-B4A0-C5CA0E053362}" type="presParOf" srcId="{F4874C03-E15B-4E2E-957A-592BE0B65021}" destId="{AF74AC80-94F0-4005-808B-9C69512E3D1C}" srcOrd="3" destOrd="0" presId="urn:microsoft.com/office/officeart/2005/8/layout/process1"/>
    <dgm:cxn modelId="{563C444E-42BC-4342-AFE0-02F8854ADBA4}" type="presParOf" srcId="{AF74AC80-94F0-4005-808B-9C69512E3D1C}" destId="{56B6822C-E651-4286-BDA5-6255EFA6280C}" srcOrd="0" destOrd="0" presId="urn:microsoft.com/office/officeart/2005/8/layout/process1"/>
    <dgm:cxn modelId="{94D00889-87EF-994F-B742-F8F0271A3E96}" type="presParOf" srcId="{F4874C03-E15B-4E2E-957A-592BE0B65021}" destId="{C9F3712D-2C94-4976-A4A0-B58A1E80E087}" srcOrd="4" destOrd="0" presId="urn:microsoft.com/office/officeart/2005/8/layout/process1"/>
    <dgm:cxn modelId="{959134F9-B765-D942-A375-AEA1E7CBDA07}" type="presParOf" srcId="{F4874C03-E15B-4E2E-957A-592BE0B65021}" destId="{821E0A72-2FE4-4EF1-A05D-EB6524ACD5BC}" srcOrd="5" destOrd="0" presId="urn:microsoft.com/office/officeart/2005/8/layout/process1"/>
    <dgm:cxn modelId="{F5E5EA50-F82C-354D-91C7-4F4BA975D205}" type="presParOf" srcId="{821E0A72-2FE4-4EF1-A05D-EB6524ACD5BC}" destId="{32084481-15C1-45F0-8393-FC29B8A98128}" srcOrd="0" destOrd="0" presId="urn:microsoft.com/office/officeart/2005/8/layout/process1"/>
    <dgm:cxn modelId="{223AD2A1-4382-8C48-908B-EEACF8BE93CE}" type="presParOf" srcId="{F4874C03-E15B-4E2E-957A-592BE0B65021}" destId="{36B7E91B-436C-4C4D-9032-50E7BE573A60}"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8A941F-A939-4176-A676-6B2A9D63156A}" type="doc">
      <dgm:prSet loTypeId="urn:microsoft.com/office/officeart/2005/8/layout/process1" loCatId="process" qsTypeId="urn:microsoft.com/office/officeart/2005/8/quickstyle/simple1" qsCatId="simple" csTypeId="urn:microsoft.com/office/officeart/2005/8/colors/accent1_2" csCatId="accent1" phldr="1"/>
      <dgm:spPr/>
    </dgm:pt>
    <dgm:pt modelId="{AF66485B-DD3F-4C9F-9573-8FCDCAA58C19}">
      <dgm:prSet phldrT="[Text]"/>
      <dgm:spPr/>
      <dgm:t>
        <a:bodyPr/>
        <a:lstStyle/>
        <a:p>
          <a:r>
            <a:rPr lang="en-CA" dirty="0"/>
            <a:t>Input</a:t>
          </a:r>
        </a:p>
      </dgm:t>
    </dgm:pt>
    <dgm:pt modelId="{7DA159F5-69C3-43FB-8AD2-75C3E7BAE3DD}" type="parTrans" cxnId="{6CAB3927-F0BB-4C90-89D3-B41648C718F6}">
      <dgm:prSet/>
      <dgm:spPr/>
      <dgm:t>
        <a:bodyPr/>
        <a:lstStyle/>
        <a:p>
          <a:endParaRPr lang="en-CA"/>
        </a:p>
      </dgm:t>
    </dgm:pt>
    <dgm:pt modelId="{9508A9E9-935D-4334-8846-48A99652F959}" type="sibTrans" cxnId="{6CAB3927-F0BB-4C90-89D3-B41648C718F6}">
      <dgm:prSet/>
      <dgm:spPr/>
      <dgm:t>
        <a:bodyPr/>
        <a:lstStyle/>
        <a:p>
          <a:endParaRPr lang="en-CA"/>
        </a:p>
      </dgm:t>
    </dgm:pt>
    <dgm:pt modelId="{F4874C03-E15B-4E2E-957A-592BE0B65021}" type="pres">
      <dgm:prSet presAssocID="{1A8A941F-A939-4176-A676-6B2A9D63156A}" presName="Name0" presStyleCnt="0">
        <dgm:presLayoutVars>
          <dgm:dir/>
          <dgm:resizeHandles val="exact"/>
        </dgm:presLayoutVars>
      </dgm:prSet>
      <dgm:spPr/>
    </dgm:pt>
    <dgm:pt modelId="{7F502398-F232-4866-823E-7557744FBE8C}" type="pres">
      <dgm:prSet presAssocID="{AF66485B-DD3F-4C9F-9573-8FCDCAA58C19}" presName="node" presStyleLbl="node1" presStyleIdx="0" presStyleCnt="1" custLinFactNeighborX="-3756" custLinFactNeighborY="-15014">
        <dgm:presLayoutVars>
          <dgm:bulletEnabled val="1"/>
        </dgm:presLayoutVars>
      </dgm:prSet>
      <dgm:spPr/>
      <dgm:t>
        <a:bodyPr/>
        <a:lstStyle/>
        <a:p>
          <a:endParaRPr lang="en-US"/>
        </a:p>
      </dgm:t>
    </dgm:pt>
  </dgm:ptLst>
  <dgm:cxnLst>
    <dgm:cxn modelId="{6CAB3927-F0BB-4C90-89D3-B41648C718F6}" srcId="{1A8A941F-A939-4176-A676-6B2A9D63156A}" destId="{AF66485B-DD3F-4C9F-9573-8FCDCAA58C19}" srcOrd="0" destOrd="0" parTransId="{7DA159F5-69C3-43FB-8AD2-75C3E7BAE3DD}" sibTransId="{9508A9E9-935D-4334-8846-48A99652F959}"/>
    <dgm:cxn modelId="{9B43EB24-74FC-B749-A25D-76567183343C}" type="presOf" srcId="{AF66485B-DD3F-4C9F-9573-8FCDCAA58C19}" destId="{7F502398-F232-4866-823E-7557744FBE8C}" srcOrd="0" destOrd="0" presId="urn:microsoft.com/office/officeart/2005/8/layout/process1"/>
    <dgm:cxn modelId="{DFBBD0BB-1C3D-D04B-BE8E-4639E3AAA30D}" type="presOf" srcId="{1A8A941F-A939-4176-A676-6B2A9D63156A}" destId="{F4874C03-E15B-4E2E-957A-592BE0B65021}" srcOrd="0" destOrd="0" presId="urn:microsoft.com/office/officeart/2005/8/layout/process1"/>
    <dgm:cxn modelId="{061487DE-23B5-CE42-8AB6-22696CE8E25B}" type="presParOf" srcId="{F4874C03-E15B-4E2E-957A-592BE0B65021}" destId="{7F502398-F232-4866-823E-7557744FBE8C}"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8A941F-A939-4176-A676-6B2A9D63156A}" type="doc">
      <dgm:prSet loTypeId="urn:microsoft.com/office/officeart/2005/8/layout/process1" loCatId="process" qsTypeId="urn:microsoft.com/office/officeart/2005/8/quickstyle/simple1" qsCatId="simple" csTypeId="urn:microsoft.com/office/officeart/2005/8/colors/accent1_2" csCatId="accent1" phldr="1"/>
      <dgm:spPr/>
    </dgm:pt>
    <dgm:pt modelId="{AF66485B-DD3F-4C9F-9573-8FCDCAA58C19}">
      <dgm:prSet phldrT="[Text]"/>
      <dgm:spPr/>
      <dgm:t>
        <a:bodyPr/>
        <a:lstStyle/>
        <a:p>
          <a:r>
            <a:rPr lang="en-CA" dirty="0"/>
            <a:t>Process</a:t>
          </a:r>
        </a:p>
      </dgm:t>
    </dgm:pt>
    <dgm:pt modelId="{7DA159F5-69C3-43FB-8AD2-75C3E7BAE3DD}" type="parTrans" cxnId="{6CAB3927-F0BB-4C90-89D3-B41648C718F6}">
      <dgm:prSet/>
      <dgm:spPr/>
      <dgm:t>
        <a:bodyPr/>
        <a:lstStyle/>
        <a:p>
          <a:endParaRPr lang="en-CA"/>
        </a:p>
      </dgm:t>
    </dgm:pt>
    <dgm:pt modelId="{9508A9E9-935D-4334-8846-48A99652F959}" type="sibTrans" cxnId="{6CAB3927-F0BB-4C90-89D3-B41648C718F6}">
      <dgm:prSet/>
      <dgm:spPr/>
      <dgm:t>
        <a:bodyPr/>
        <a:lstStyle/>
        <a:p>
          <a:endParaRPr lang="en-CA"/>
        </a:p>
      </dgm:t>
    </dgm:pt>
    <dgm:pt modelId="{F4874C03-E15B-4E2E-957A-592BE0B65021}" type="pres">
      <dgm:prSet presAssocID="{1A8A941F-A939-4176-A676-6B2A9D63156A}" presName="Name0" presStyleCnt="0">
        <dgm:presLayoutVars>
          <dgm:dir/>
          <dgm:resizeHandles val="exact"/>
        </dgm:presLayoutVars>
      </dgm:prSet>
      <dgm:spPr/>
    </dgm:pt>
    <dgm:pt modelId="{7F502398-F232-4866-823E-7557744FBE8C}" type="pres">
      <dgm:prSet presAssocID="{AF66485B-DD3F-4C9F-9573-8FCDCAA58C19}" presName="node" presStyleLbl="node1" presStyleIdx="0" presStyleCnt="1" custLinFactX="113583" custLinFactNeighborX="200000" custLinFactNeighborY="5143">
        <dgm:presLayoutVars>
          <dgm:bulletEnabled val="1"/>
        </dgm:presLayoutVars>
      </dgm:prSet>
      <dgm:spPr/>
      <dgm:t>
        <a:bodyPr/>
        <a:lstStyle/>
        <a:p>
          <a:endParaRPr lang="en-US"/>
        </a:p>
      </dgm:t>
    </dgm:pt>
  </dgm:ptLst>
  <dgm:cxnLst>
    <dgm:cxn modelId="{96690DD3-A04F-2C42-97DE-0C707BE80CAF}" type="presOf" srcId="{1A8A941F-A939-4176-A676-6B2A9D63156A}" destId="{F4874C03-E15B-4E2E-957A-592BE0B65021}" srcOrd="0" destOrd="0" presId="urn:microsoft.com/office/officeart/2005/8/layout/process1"/>
    <dgm:cxn modelId="{7DA3131B-13F8-C141-96F1-90F0CDF92C48}" type="presOf" srcId="{AF66485B-DD3F-4C9F-9573-8FCDCAA58C19}" destId="{7F502398-F232-4866-823E-7557744FBE8C}" srcOrd="0" destOrd="0" presId="urn:microsoft.com/office/officeart/2005/8/layout/process1"/>
    <dgm:cxn modelId="{6CAB3927-F0BB-4C90-89D3-B41648C718F6}" srcId="{1A8A941F-A939-4176-A676-6B2A9D63156A}" destId="{AF66485B-DD3F-4C9F-9573-8FCDCAA58C19}" srcOrd="0" destOrd="0" parTransId="{7DA159F5-69C3-43FB-8AD2-75C3E7BAE3DD}" sibTransId="{9508A9E9-935D-4334-8846-48A99652F959}"/>
    <dgm:cxn modelId="{E8E5876D-3B5F-5440-8079-1FC4B7431EDB}" type="presParOf" srcId="{F4874C03-E15B-4E2E-957A-592BE0B65021}" destId="{7F502398-F232-4866-823E-7557744FBE8C}"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8A941F-A939-4176-A676-6B2A9D63156A}" type="doc">
      <dgm:prSet loTypeId="urn:microsoft.com/office/officeart/2005/8/layout/process1" loCatId="process" qsTypeId="urn:microsoft.com/office/officeart/2005/8/quickstyle/simple1" qsCatId="simple" csTypeId="urn:microsoft.com/office/officeart/2005/8/colors/accent1_2" csCatId="accent1" phldr="1"/>
      <dgm:spPr/>
    </dgm:pt>
    <dgm:pt modelId="{AF66485B-DD3F-4C9F-9573-8FCDCAA58C19}">
      <dgm:prSet phldrT="[Text]"/>
      <dgm:spPr/>
      <dgm:t>
        <a:bodyPr/>
        <a:lstStyle/>
        <a:p>
          <a:r>
            <a:rPr lang="en-CA" dirty="0"/>
            <a:t>Outputs</a:t>
          </a:r>
        </a:p>
      </dgm:t>
    </dgm:pt>
    <dgm:pt modelId="{7DA159F5-69C3-43FB-8AD2-75C3E7BAE3DD}" type="parTrans" cxnId="{6CAB3927-F0BB-4C90-89D3-B41648C718F6}">
      <dgm:prSet/>
      <dgm:spPr/>
      <dgm:t>
        <a:bodyPr/>
        <a:lstStyle/>
        <a:p>
          <a:endParaRPr lang="en-CA"/>
        </a:p>
      </dgm:t>
    </dgm:pt>
    <dgm:pt modelId="{9508A9E9-935D-4334-8846-48A99652F959}" type="sibTrans" cxnId="{6CAB3927-F0BB-4C90-89D3-B41648C718F6}">
      <dgm:prSet/>
      <dgm:spPr/>
      <dgm:t>
        <a:bodyPr/>
        <a:lstStyle/>
        <a:p>
          <a:endParaRPr lang="en-CA"/>
        </a:p>
      </dgm:t>
    </dgm:pt>
    <dgm:pt modelId="{F4874C03-E15B-4E2E-957A-592BE0B65021}" type="pres">
      <dgm:prSet presAssocID="{1A8A941F-A939-4176-A676-6B2A9D63156A}" presName="Name0" presStyleCnt="0">
        <dgm:presLayoutVars>
          <dgm:dir/>
          <dgm:resizeHandles val="exact"/>
        </dgm:presLayoutVars>
      </dgm:prSet>
      <dgm:spPr/>
    </dgm:pt>
    <dgm:pt modelId="{7F502398-F232-4866-823E-7557744FBE8C}" type="pres">
      <dgm:prSet presAssocID="{AF66485B-DD3F-4C9F-9573-8FCDCAA58C19}" presName="node" presStyleLbl="node1" presStyleIdx="0" presStyleCnt="1" custLinFactX="100000" custLinFactNeighborX="111798" custLinFactNeighborY="88571">
        <dgm:presLayoutVars>
          <dgm:bulletEnabled val="1"/>
        </dgm:presLayoutVars>
      </dgm:prSet>
      <dgm:spPr/>
      <dgm:t>
        <a:bodyPr/>
        <a:lstStyle/>
        <a:p>
          <a:endParaRPr lang="en-US"/>
        </a:p>
      </dgm:t>
    </dgm:pt>
  </dgm:ptLst>
  <dgm:cxnLst>
    <dgm:cxn modelId="{A2BB1A75-89F1-6048-BAA9-4D3B14980967}" type="presOf" srcId="{1A8A941F-A939-4176-A676-6B2A9D63156A}" destId="{F4874C03-E15B-4E2E-957A-592BE0B65021}" srcOrd="0" destOrd="0" presId="urn:microsoft.com/office/officeart/2005/8/layout/process1"/>
    <dgm:cxn modelId="{F662C623-E3A6-F141-9FA3-C62268F38BBC}" type="presOf" srcId="{AF66485B-DD3F-4C9F-9573-8FCDCAA58C19}" destId="{7F502398-F232-4866-823E-7557744FBE8C}" srcOrd="0" destOrd="0" presId="urn:microsoft.com/office/officeart/2005/8/layout/process1"/>
    <dgm:cxn modelId="{6CAB3927-F0BB-4C90-89D3-B41648C718F6}" srcId="{1A8A941F-A939-4176-A676-6B2A9D63156A}" destId="{AF66485B-DD3F-4C9F-9573-8FCDCAA58C19}" srcOrd="0" destOrd="0" parTransId="{7DA159F5-69C3-43FB-8AD2-75C3E7BAE3DD}" sibTransId="{9508A9E9-935D-4334-8846-48A99652F959}"/>
    <dgm:cxn modelId="{19F46B80-EFB8-3B4B-9BA7-70B63140183C}" type="presParOf" srcId="{F4874C03-E15B-4E2E-957A-592BE0B65021}" destId="{7F502398-F232-4866-823E-7557744FBE8C}"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8A941F-A939-4176-A676-6B2A9D63156A}" type="doc">
      <dgm:prSet loTypeId="urn:microsoft.com/office/officeart/2005/8/layout/process1" loCatId="process" qsTypeId="urn:microsoft.com/office/officeart/2005/8/quickstyle/simple1" qsCatId="simple" csTypeId="urn:microsoft.com/office/officeart/2005/8/colors/accent1_2" csCatId="accent1" phldr="1"/>
      <dgm:spPr/>
    </dgm:pt>
    <dgm:pt modelId="{AF66485B-DD3F-4C9F-9573-8FCDCAA58C19}">
      <dgm:prSet phldrT="[Text]"/>
      <dgm:spPr/>
      <dgm:t>
        <a:bodyPr/>
        <a:lstStyle/>
        <a:p>
          <a:r>
            <a:rPr lang="en-CA" dirty="0"/>
            <a:t>Outcomes</a:t>
          </a:r>
        </a:p>
      </dgm:t>
    </dgm:pt>
    <dgm:pt modelId="{7DA159F5-69C3-43FB-8AD2-75C3E7BAE3DD}" type="parTrans" cxnId="{6CAB3927-F0BB-4C90-89D3-B41648C718F6}">
      <dgm:prSet/>
      <dgm:spPr/>
      <dgm:t>
        <a:bodyPr/>
        <a:lstStyle/>
        <a:p>
          <a:endParaRPr lang="en-CA"/>
        </a:p>
      </dgm:t>
    </dgm:pt>
    <dgm:pt modelId="{9508A9E9-935D-4334-8846-48A99652F959}" type="sibTrans" cxnId="{6CAB3927-F0BB-4C90-89D3-B41648C718F6}">
      <dgm:prSet/>
      <dgm:spPr/>
      <dgm:t>
        <a:bodyPr/>
        <a:lstStyle/>
        <a:p>
          <a:endParaRPr lang="en-CA"/>
        </a:p>
      </dgm:t>
    </dgm:pt>
    <dgm:pt modelId="{F4874C03-E15B-4E2E-957A-592BE0B65021}" type="pres">
      <dgm:prSet presAssocID="{1A8A941F-A939-4176-A676-6B2A9D63156A}" presName="Name0" presStyleCnt="0">
        <dgm:presLayoutVars>
          <dgm:dir/>
          <dgm:resizeHandles val="exact"/>
        </dgm:presLayoutVars>
      </dgm:prSet>
      <dgm:spPr/>
    </dgm:pt>
    <dgm:pt modelId="{7F502398-F232-4866-823E-7557744FBE8C}" type="pres">
      <dgm:prSet presAssocID="{AF66485B-DD3F-4C9F-9573-8FCDCAA58C19}" presName="node" presStyleLbl="node1" presStyleIdx="0" presStyleCnt="1" custLinFactNeighborX="-8523" custLinFactNeighborY="-4460">
        <dgm:presLayoutVars>
          <dgm:bulletEnabled val="1"/>
        </dgm:presLayoutVars>
      </dgm:prSet>
      <dgm:spPr/>
      <dgm:t>
        <a:bodyPr/>
        <a:lstStyle/>
        <a:p>
          <a:endParaRPr lang="en-US"/>
        </a:p>
      </dgm:t>
    </dgm:pt>
  </dgm:ptLst>
  <dgm:cxnLst>
    <dgm:cxn modelId="{6CAB3927-F0BB-4C90-89D3-B41648C718F6}" srcId="{1A8A941F-A939-4176-A676-6B2A9D63156A}" destId="{AF66485B-DD3F-4C9F-9573-8FCDCAA58C19}" srcOrd="0" destOrd="0" parTransId="{7DA159F5-69C3-43FB-8AD2-75C3E7BAE3DD}" sibTransId="{9508A9E9-935D-4334-8846-48A99652F959}"/>
    <dgm:cxn modelId="{8886E117-A8FE-0844-8AA3-917B918034CF}" type="presOf" srcId="{AF66485B-DD3F-4C9F-9573-8FCDCAA58C19}" destId="{7F502398-F232-4866-823E-7557744FBE8C}" srcOrd="0" destOrd="0" presId="urn:microsoft.com/office/officeart/2005/8/layout/process1"/>
    <dgm:cxn modelId="{F1A6E9AC-0721-8E43-8518-DBBF56F047CF}" type="presOf" srcId="{1A8A941F-A939-4176-A676-6B2A9D63156A}" destId="{F4874C03-E15B-4E2E-957A-592BE0B65021}" srcOrd="0" destOrd="0" presId="urn:microsoft.com/office/officeart/2005/8/layout/process1"/>
    <dgm:cxn modelId="{6621FCD5-D687-924A-A0A5-85CCF21A814A}" type="presParOf" srcId="{F4874C03-E15B-4E2E-957A-592BE0B65021}" destId="{7F502398-F232-4866-823E-7557744FBE8C}"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8A941F-A939-4176-A676-6B2A9D63156A}" type="doc">
      <dgm:prSet loTypeId="urn:microsoft.com/office/officeart/2005/8/layout/process1" loCatId="process" qsTypeId="urn:microsoft.com/office/officeart/2005/8/quickstyle/simple1" qsCatId="simple" csTypeId="urn:microsoft.com/office/officeart/2005/8/colors/accent1_2" csCatId="accent1" phldr="1"/>
      <dgm:spPr/>
    </dgm:pt>
    <dgm:pt modelId="{AF66485B-DD3F-4C9F-9573-8FCDCAA58C19}">
      <dgm:prSet phldrT="[Text]"/>
      <dgm:spPr/>
      <dgm:t>
        <a:bodyPr/>
        <a:lstStyle/>
        <a:p>
          <a:r>
            <a:rPr lang="en-CA" dirty="0"/>
            <a:t>Input</a:t>
          </a:r>
        </a:p>
      </dgm:t>
    </dgm:pt>
    <dgm:pt modelId="{7DA159F5-69C3-43FB-8AD2-75C3E7BAE3DD}" type="parTrans" cxnId="{6CAB3927-F0BB-4C90-89D3-B41648C718F6}">
      <dgm:prSet/>
      <dgm:spPr/>
      <dgm:t>
        <a:bodyPr/>
        <a:lstStyle/>
        <a:p>
          <a:endParaRPr lang="en-CA"/>
        </a:p>
      </dgm:t>
    </dgm:pt>
    <dgm:pt modelId="{9508A9E9-935D-4334-8846-48A99652F959}" type="sibTrans" cxnId="{6CAB3927-F0BB-4C90-89D3-B41648C718F6}">
      <dgm:prSet/>
      <dgm:spPr/>
      <dgm:t>
        <a:bodyPr/>
        <a:lstStyle/>
        <a:p>
          <a:endParaRPr lang="en-CA"/>
        </a:p>
      </dgm:t>
    </dgm:pt>
    <dgm:pt modelId="{66319920-ABB3-447E-A65B-A69BC26B46C5}">
      <dgm:prSet phldrT="[Text]"/>
      <dgm:spPr/>
      <dgm:t>
        <a:bodyPr/>
        <a:lstStyle/>
        <a:p>
          <a:r>
            <a:rPr lang="en-CA" dirty="0"/>
            <a:t>Process</a:t>
          </a:r>
        </a:p>
      </dgm:t>
    </dgm:pt>
    <dgm:pt modelId="{C750D678-FE9E-48D3-B0B8-8EBBE54877D5}" type="parTrans" cxnId="{0D7FD3F1-5B5F-4542-A435-C61210106D86}">
      <dgm:prSet/>
      <dgm:spPr/>
      <dgm:t>
        <a:bodyPr/>
        <a:lstStyle/>
        <a:p>
          <a:endParaRPr lang="en-CA"/>
        </a:p>
      </dgm:t>
    </dgm:pt>
    <dgm:pt modelId="{4D34DA45-BAD1-4839-8B92-A69FD1B52B6A}" type="sibTrans" cxnId="{0D7FD3F1-5B5F-4542-A435-C61210106D86}">
      <dgm:prSet/>
      <dgm:spPr/>
      <dgm:t>
        <a:bodyPr/>
        <a:lstStyle/>
        <a:p>
          <a:endParaRPr lang="en-CA"/>
        </a:p>
      </dgm:t>
    </dgm:pt>
    <dgm:pt modelId="{056E20C6-17BD-47F5-BE84-B96288EC9976}">
      <dgm:prSet phldrT="[Text]"/>
      <dgm:spPr/>
      <dgm:t>
        <a:bodyPr/>
        <a:lstStyle/>
        <a:p>
          <a:r>
            <a:rPr lang="en-CA" dirty="0"/>
            <a:t>Output</a:t>
          </a:r>
        </a:p>
      </dgm:t>
    </dgm:pt>
    <dgm:pt modelId="{EB29FDB2-2264-4169-A9B7-3D290A6C78D3}" type="parTrans" cxnId="{C28BD6C4-0048-405B-BE0F-7B6347BEC248}">
      <dgm:prSet/>
      <dgm:spPr/>
      <dgm:t>
        <a:bodyPr/>
        <a:lstStyle/>
        <a:p>
          <a:endParaRPr lang="en-CA"/>
        </a:p>
      </dgm:t>
    </dgm:pt>
    <dgm:pt modelId="{99F5E45E-1603-46D6-8D75-4FD2F506E74A}" type="sibTrans" cxnId="{C28BD6C4-0048-405B-BE0F-7B6347BEC248}">
      <dgm:prSet/>
      <dgm:spPr/>
      <dgm:t>
        <a:bodyPr/>
        <a:lstStyle/>
        <a:p>
          <a:endParaRPr lang="en-CA"/>
        </a:p>
      </dgm:t>
    </dgm:pt>
    <dgm:pt modelId="{9077613B-4473-49F7-B084-62ADDC2ACF57}">
      <dgm:prSet phldrT="[Text]"/>
      <dgm:spPr/>
      <dgm:t>
        <a:bodyPr/>
        <a:lstStyle/>
        <a:p>
          <a:r>
            <a:rPr lang="en-CA" dirty="0"/>
            <a:t>Outcome</a:t>
          </a:r>
        </a:p>
      </dgm:t>
    </dgm:pt>
    <dgm:pt modelId="{6B80985C-F0B4-4CDE-BEF2-66563C804A41}" type="parTrans" cxnId="{536A78E9-3640-43C6-BE6B-2438679703DE}">
      <dgm:prSet/>
      <dgm:spPr/>
      <dgm:t>
        <a:bodyPr/>
        <a:lstStyle/>
        <a:p>
          <a:endParaRPr lang="en-CA"/>
        </a:p>
      </dgm:t>
    </dgm:pt>
    <dgm:pt modelId="{9B0CE2B9-C333-4CBA-9D0C-A112DAE70425}" type="sibTrans" cxnId="{536A78E9-3640-43C6-BE6B-2438679703DE}">
      <dgm:prSet/>
      <dgm:spPr/>
      <dgm:t>
        <a:bodyPr/>
        <a:lstStyle/>
        <a:p>
          <a:endParaRPr lang="en-CA"/>
        </a:p>
      </dgm:t>
    </dgm:pt>
    <dgm:pt modelId="{F4874C03-E15B-4E2E-957A-592BE0B65021}" type="pres">
      <dgm:prSet presAssocID="{1A8A941F-A939-4176-A676-6B2A9D63156A}" presName="Name0" presStyleCnt="0">
        <dgm:presLayoutVars>
          <dgm:dir/>
          <dgm:resizeHandles val="exact"/>
        </dgm:presLayoutVars>
      </dgm:prSet>
      <dgm:spPr/>
    </dgm:pt>
    <dgm:pt modelId="{7F502398-F232-4866-823E-7557744FBE8C}" type="pres">
      <dgm:prSet presAssocID="{AF66485B-DD3F-4C9F-9573-8FCDCAA58C19}" presName="node" presStyleLbl="node1" presStyleIdx="0" presStyleCnt="4">
        <dgm:presLayoutVars>
          <dgm:bulletEnabled val="1"/>
        </dgm:presLayoutVars>
      </dgm:prSet>
      <dgm:spPr/>
      <dgm:t>
        <a:bodyPr/>
        <a:lstStyle/>
        <a:p>
          <a:endParaRPr lang="en-US"/>
        </a:p>
      </dgm:t>
    </dgm:pt>
    <dgm:pt modelId="{94A86229-C018-429D-B08D-F19CD8F6CBFF}" type="pres">
      <dgm:prSet presAssocID="{9508A9E9-935D-4334-8846-48A99652F959}" presName="sibTrans" presStyleLbl="sibTrans2D1" presStyleIdx="0" presStyleCnt="3"/>
      <dgm:spPr/>
      <dgm:t>
        <a:bodyPr/>
        <a:lstStyle/>
        <a:p>
          <a:endParaRPr lang="en-US"/>
        </a:p>
      </dgm:t>
    </dgm:pt>
    <dgm:pt modelId="{479A4FA7-1AAA-4366-8991-50B58310345C}" type="pres">
      <dgm:prSet presAssocID="{9508A9E9-935D-4334-8846-48A99652F959}" presName="connectorText" presStyleLbl="sibTrans2D1" presStyleIdx="0" presStyleCnt="3"/>
      <dgm:spPr/>
      <dgm:t>
        <a:bodyPr/>
        <a:lstStyle/>
        <a:p>
          <a:endParaRPr lang="en-US"/>
        </a:p>
      </dgm:t>
    </dgm:pt>
    <dgm:pt modelId="{AE9B21A3-3805-4402-B7E4-A9A9AA774DD2}" type="pres">
      <dgm:prSet presAssocID="{66319920-ABB3-447E-A65B-A69BC26B46C5}" presName="node" presStyleLbl="node1" presStyleIdx="1" presStyleCnt="4">
        <dgm:presLayoutVars>
          <dgm:bulletEnabled val="1"/>
        </dgm:presLayoutVars>
      </dgm:prSet>
      <dgm:spPr/>
      <dgm:t>
        <a:bodyPr/>
        <a:lstStyle/>
        <a:p>
          <a:endParaRPr lang="en-US"/>
        </a:p>
      </dgm:t>
    </dgm:pt>
    <dgm:pt modelId="{AF74AC80-94F0-4005-808B-9C69512E3D1C}" type="pres">
      <dgm:prSet presAssocID="{4D34DA45-BAD1-4839-8B92-A69FD1B52B6A}" presName="sibTrans" presStyleLbl="sibTrans2D1" presStyleIdx="1" presStyleCnt="3"/>
      <dgm:spPr/>
      <dgm:t>
        <a:bodyPr/>
        <a:lstStyle/>
        <a:p>
          <a:endParaRPr lang="en-US"/>
        </a:p>
      </dgm:t>
    </dgm:pt>
    <dgm:pt modelId="{56B6822C-E651-4286-BDA5-6255EFA6280C}" type="pres">
      <dgm:prSet presAssocID="{4D34DA45-BAD1-4839-8B92-A69FD1B52B6A}" presName="connectorText" presStyleLbl="sibTrans2D1" presStyleIdx="1" presStyleCnt="3"/>
      <dgm:spPr/>
      <dgm:t>
        <a:bodyPr/>
        <a:lstStyle/>
        <a:p>
          <a:endParaRPr lang="en-US"/>
        </a:p>
      </dgm:t>
    </dgm:pt>
    <dgm:pt modelId="{C9F3712D-2C94-4976-A4A0-B58A1E80E087}" type="pres">
      <dgm:prSet presAssocID="{056E20C6-17BD-47F5-BE84-B96288EC9976}" presName="node" presStyleLbl="node1" presStyleIdx="2" presStyleCnt="4">
        <dgm:presLayoutVars>
          <dgm:bulletEnabled val="1"/>
        </dgm:presLayoutVars>
      </dgm:prSet>
      <dgm:spPr/>
      <dgm:t>
        <a:bodyPr/>
        <a:lstStyle/>
        <a:p>
          <a:endParaRPr lang="en-US"/>
        </a:p>
      </dgm:t>
    </dgm:pt>
    <dgm:pt modelId="{821E0A72-2FE4-4EF1-A05D-EB6524ACD5BC}" type="pres">
      <dgm:prSet presAssocID="{99F5E45E-1603-46D6-8D75-4FD2F506E74A}" presName="sibTrans" presStyleLbl="sibTrans2D1" presStyleIdx="2" presStyleCnt="3"/>
      <dgm:spPr/>
      <dgm:t>
        <a:bodyPr/>
        <a:lstStyle/>
        <a:p>
          <a:endParaRPr lang="en-US"/>
        </a:p>
      </dgm:t>
    </dgm:pt>
    <dgm:pt modelId="{32084481-15C1-45F0-8393-FC29B8A98128}" type="pres">
      <dgm:prSet presAssocID="{99F5E45E-1603-46D6-8D75-4FD2F506E74A}" presName="connectorText" presStyleLbl="sibTrans2D1" presStyleIdx="2" presStyleCnt="3"/>
      <dgm:spPr/>
      <dgm:t>
        <a:bodyPr/>
        <a:lstStyle/>
        <a:p>
          <a:endParaRPr lang="en-US"/>
        </a:p>
      </dgm:t>
    </dgm:pt>
    <dgm:pt modelId="{36B7E91B-436C-4C4D-9032-50E7BE573A60}" type="pres">
      <dgm:prSet presAssocID="{9077613B-4473-49F7-B084-62ADDC2ACF57}" presName="node" presStyleLbl="node1" presStyleIdx="3" presStyleCnt="4">
        <dgm:presLayoutVars>
          <dgm:bulletEnabled val="1"/>
        </dgm:presLayoutVars>
      </dgm:prSet>
      <dgm:spPr/>
      <dgm:t>
        <a:bodyPr/>
        <a:lstStyle/>
        <a:p>
          <a:endParaRPr lang="en-US"/>
        </a:p>
      </dgm:t>
    </dgm:pt>
  </dgm:ptLst>
  <dgm:cxnLst>
    <dgm:cxn modelId="{6CAB3927-F0BB-4C90-89D3-B41648C718F6}" srcId="{1A8A941F-A939-4176-A676-6B2A9D63156A}" destId="{AF66485B-DD3F-4C9F-9573-8FCDCAA58C19}" srcOrd="0" destOrd="0" parTransId="{7DA159F5-69C3-43FB-8AD2-75C3E7BAE3DD}" sibTransId="{9508A9E9-935D-4334-8846-48A99652F959}"/>
    <dgm:cxn modelId="{C29ACD10-89DB-3149-A405-E2DC8FAB4B8A}" type="presOf" srcId="{66319920-ABB3-447E-A65B-A69BC26B46C5}" destId="{AE9B21A3-3805-4402-B7E4-A9A9AA774DD2}" srcOrd="0" destOrd="0" presId="urn:microsoft.com/office/officeart/2005/8/layout/process1"/>
    <dgm:cxn modelId="{A92F5D6B-17F6-6546-BFB7-CBAE737248C8}" type="presOf" srcId="{9508A9E9-935D-4334-8846-48A99652F959}" destId="{94A86229-C018-429D-B08D-F19CD8F6CBFF}" srcOrd="0" destOrd="0" presId="urn:microsoft.com/office/officeart/2005/8/layout/process1"/>
    <dgm:cxn modelId="{0D7FD3F1-5B5F-4542-A435-C61210106D86}" srcId="{1A8A941F-A939-4176-A676-6B2A9D63156A}" destId="{66319920-ABB3-447E-A65B-A69BC26B46C5}" srcOrd="1" destOrd="0" parTransId="{C750D678-FE9E-48D3-B0B8-8EBBE54877D5}" sibTransId="{4D34DA45-BAD1-4839-8B92-A69FD1B52B6A}"/>
    <dgm:cxn modelId="{AC4ADCEE-2076-644D-86F4-F6C0B959C39F}" type="presOf" srcId="{99F5E45E-1603-46D6-8D75-4FD2F506E74A}" destId="{32084481-15C1-45F0-8393-FC29B8A98128}" srcOrd="1" destOrd="0" presId="urn:microsoft.com/office/officeart/2005/8/layout/process1"/>
    <dgm:cxn modelId="{F52CAB47-99C6-4749-965A-25847118410A}" type="presOf" srcId="{1A8A941F-A939-4176-A676-6B2A9D63156A}" destId="{F4874C03-E15B-4E2E-957A-592BE0B65021}" srcOrd="0" destOrd="0" presId="urn:microsoft.com/office/officeart/2005/8/layout/process1"/>
    <dgm:cxn modelId="{536A78E9-3640-43C6-BE6B-2438679703DE}" srcId="{1A8A941F-A939-4176-A676-6B2A9D63156A}" destId="{9077613B-4473-49F7-B084-62ADDC2ACF57}" srcOrd="3" destOrd="0" parTransId="{6B80985C-F0B4-4CDE-BEF2-66563C804A41}" sibTransId="{9B0CE2B9-C333-4CBA-9D0C-A112DAE70425}"/>
    <dgm:cxn modelId="{777FC92A-1E31-C845-A308-B3B411AA1AAD}" type="presOf" srcId="{AF66485B-DD3F-4C9F-9573-8FCDCAA58C19}" destId="{7F502398-F232-4866-823E-7557744FBE8C}" srcOrd="0" destOrd="0" presId="urn:microsoft.com/office/officeart/2005/8/layout/process1"/>
    <dgm:cxn modelId="{C28BD6C4-0048-405B-BE0F-7B6347BEC248}" srcId="{1A8A941F-A939-4176-A676-6B2A9D63156A}" destId="{056E20C6-17BD-47F5-BE84-B96288EC9976}" srcOrd="2" destOrd="0" parTransId="{EB29FDB2-2264-4169-A9B7-3D290A6C78D3}" sibTransId="{99F5E45E-1603-46D6-8D75-4FD2F506E74A}"/>
    <dgm:cxn modelId="{C616E527-CCCD-0E4B-8859-598C8DD4FCA0}" type="presOf" srcId="{9508A9E9-935D-4334-8846-48A99652F959}" destId="{479A4FA7-1AAA-4366-8991-50B58310345C}" srcOrd="1" destOrd="0" presId="urn:microsoft.com/office/officeart/2005/8/layout/process1"/>
    <dgm:cxn modelId="{329B24B4-6FD1-C742-A12B-E88252F48BCD}" type="presOf" srcId="{4D34DA45-BAD1-4839-8B92-A69FD1B52B6A}" destId="{56B6822C-E651-4286-BDA5-6255EFA6280C}" srcOrd="1" destOrd="0" presId="urn:microsoft.com/office/officeart/2005/8/layout/process1"/>
    <dgm:cxn modelId="{FCA9D8D4-C075-434E-A072-B7376CD2A71C}" type="presOf" srcId="{056E20C6-17BD-47F5-BE84-B96288EC9976}" destId="{C9F3712D-2C94-4976-A4A0-B58A1E80E087}" srcOrd="0" destOrd="0" presId="urn:microsoft.com/office/officeart/2005/8/layout/process1"/>
    <dgm:cxn modelId="{ADA228F6-EB40-B34B-9D91-722FEFE03BD4}" type="presOf" srcId="{4D34DA45-BAD1-4839-8B92-A69FD1B52B6A}" destId="{AF74AC80-94F0-4005-808B-9C69512E3D1C}" srcOrd="0" destOrd="0" presId="urn:microsoft.com/office/officeart/2005/8/layout/process1"/>
    <dgm:cxn modelId="{6E3A21E8-686C-3048-A911-56C297A2B7BC}" type="presOf" srcId="{9077613B-4473-49F7-B084-62ADDC2ACF57}" destId="{36B7E91B-436C-4C4D-9032-50E7BE573A60}" srcOrd="0" destOrd="0" presId="urn:microsoft.com/office/officeart/2005/8/layout/process1"/>
    <dgm:cxn modelId="{83658351-19B1-8E4E-989E-B56C56DB4069}" type="presOf" srcId="{99F5E45E-1603-46D6-8D75-4FD2F506E74A}" destId="{821E0A72-2FE4-4EF1-A05D-EB6524ACD5BC}" srcOrd="0" destOrd="0" presId="urn:microsoft.com/office/officeart/2005/8/layout/process1"/>
    <dgm:cxn modelId="{C2A2112C-502C-134F-8520-DA1021C2AA75}" type="presParOf" srcId="{F4874C03-E15B-4E2E-957A-592BE0B65021}" destId="{7F502398-F232-4866-823E-7557744FBE8C}" srcOrd="0" destOrd="0" presId="urn:microsoft.com/office/officeart/2005/8/layout/process1"/>
    <dgm:cxn modelId="{F8C99244-12FB-8E4F-8B60-D6808C79BCCA}" type="presParOf" srcId="{F4874C03-E15B-4E2E-957A-592BE0B65021}" destId="{94A86229-C018-429D-B08D-F19CD8F6CBFF}" srcOrd="1" destOrd="0" presId="urn:microsoft.com/office/officeart/2005/8/layout/process1"/>
    <dgm:cxn modelId="{009DFD1D-DC4A-3842-8661-5C5181CFBA39}" type="presParOf" srcId="{94A86229-C018-429D-B08D-F19CD8F6CBFF}" destId="{479A4FA7-1AAA-4366-8991-50B58310345C}" srcOrd="0" destOrd="0" presId="urn:microsoft.com/office/officeart/2005/8/layout/process1"/>
    <dgm:cxn modelId="{0DA883E7-C018-2E4C-A3AD-544A1B1349B4}" type="presParOf" srcId="{F4874C03-E15B-4E2E-957A-592BE0B65021}" destId="{AE9B21A3-3805-4402-B7E4-A9A9AA774DD2}" srcOrd="2" destOrd="0" presId="urn:microsoft.com/office/officeart/2005/8/layout/process1"/>
    <dgm:cxn modelId="{7F54CE89-2817-334F-BBF1-B76422A21F3A}" type="presParOf" srcId="{F4874C03-E15B-4E2E-957A-592BE0B65021}" destId="{AF74AC80-94F0-4005-808B-9C69512E3D1C}" srcOrd="3" destOrd="0" presId="urn:microsoft.com/office/officeart/2005/8/layout/process1"/>
    <dgm:cxn modelId="{3D2BA3DA-9D7C-EB45-935E-A88784CD9AE6}" type="presParOf" srcId="{AF74AC80-94F0-4005-808B-9C69512E3D1C}" destId="{56B6822C-E651-4286-BDA5-6255EFA6280C}" srcOrd="0" destOrd="0" presId="urn:microsoft.com/office/officeart/2005/8/layout/process1"/>
    <dgm:cxn modelId="{EBE42EDD-3AF7-BE42-A441-22C9C82E2C54}" type="presParOf" srcId="{F4874C03-E15B-4E2E-957A-592BE0B65021}" destId="{C9F3712D-2C94-4976-A4A0-B58A1E80E087}" srcOrd="4" destOrd="0" presId="urn:microsoft.com/office/officeart/2005/8/layout/process1"/>
    <dgm:cxn modelId="{CF8A38BA-A0CD-CA4F-9D9E-C29936A16F59}" type="presParOf" srcId="{F4874C03-E15B-4E2E-957A-592BE0B65021}" destId="{821E0A72-2FE4-4EF1-A05D-EB6524ACD5BC}" srcOrd="5" destOrd="0" presId="urn:microsoft.com/office/officeart/2005/8/layout/process1"/>
    <dgm:cxn modelId="{68D816C3-8E94-294D-92CB-69030EAF4B53}" type="presParOf" srcId="{821E0A72-2FE4-4EF1-A05D-EB6524ACD5BC}" destId="{32084481-15C1-45F0-8393-FC29B8A98128}" srcOrd="0" destOrd="0" presId="urn:microsoft.com/office/officeart/2005/8/layout/process1"/>
    <dgm:cxn modelId="{72884511-79CB-4046-89F3-B92DCABE4947}" type="presParOf" srcId="{F4874C03-E15B-4E2E-957A-592BE0B65021}" destId="{36B7E91B-436C-4C4D-9032-50E7BE573A60}"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02398-F232-4866-823E-7557744FBE8C}">
      <dsp:nvSpPr>
        <dsp:cNvPr id="0" name=""/>
        <dsp:cNvSpPr/>
      </dsp:nvSpPr>
      <dsp:spPr>
        <a:xfrm>
          <a:off x="3583" y="1562024"/>
          <a:ext cx="1566583" cy="93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CA" sz="2700" kern="1200" dirty="0"/>
            <a:t>Input</a:t>
          </a:r>
        </a:p>
      </dsp:txBody>
      <dsp:txXfrm>
        <a:off x="31113" y="1589554"/>
        <a:ext cx="1511523" cy="884890"/>
      </dsp:txXfrm>
    </dsp:sp>
    <dsp:sp modelId="{94A86229-C018-429D-B08D-F19CD8F6CBFF}">
      <dsp:nvSpPr>
        <dsp:cNvPr id="0" name=""/>
        <dsp:cNvSpPr/>
      </dsp:nvSpPr>
      <dsp:spPr>
        <a:xfrm>
          <a:off x="1726824" y="1837743"/>
          <a:ext cx="332115" cy="3885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CA" sz="1600" kern="1200"/>
        </a:p>
      </dsp:txBody>
      <dsp:txXfrm>
        <a:off x="1726824" y="1915445"/>
        <a:ext cx="232481" cy="233108"/>
      </dsp:txXfrm>
    </dsp:sp>
    <dsp:sp modelId="{AE9B21A3-3805-4402-B7E4-A9A9AA774DD2}">
      <dsp:nvSpPr>
        <dsp:cNvPr id="0" name=""/>
        <dsp:cNvSpPr/>
      </dsp:nvSpPr>
      <dsp:spPr>
        <a:xfrm>
          <a:off x="2196799" y="1562024"/>
          <a:ext cx="1566583" cy="93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CA" sz="2700" kern="1200" dirty="0"/>
            <a:t>Process</a:t>
          </a:r>
        </a:p>
      </dsp:txBody>
      <dsp:txXfrm>
        <a:off x="2224329" y="1589554"/>
        <a:ext cx="1511523" cy="884890"/>
      </dsp:txXfrm>
    </dsp:sp>
    <dsp:sp modelId="{AF74AC80-94F0-4005-808B-9C69512E3D1C}">
      <dsp:nvSpPr>
        <dsp:cNvPr id="0" name=""/>
        <dsp:cNvSpPr/>
      </dsp:nvSpPr>
      <dsp:spPr>
        <a:xfrm>
          <a:off x="3920041" y="1837743"/>
          <a:ext cx="332115" cy="3885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CA" sz="1600" kern="1200"/>
        </a:p>
      </dsp:txBody>
      <dsp:txXfrm>
        <a:off x="3920041" y="1915445"/>
        <a:ext cx="232481" cy="233108"/>
      </dsp:txXfrm>
    </dsp:sp>
    <dsp:sp modelId="{C9F3712D-2C94-4976-A4A0-B58A1E80E087}">
      <dsp:nvSpPr>
        <dsp:cNvPr id="0" name=""/>
        <dsp:cNvSpPr/>
      </dsp:nvSpPr>
      <dsp:spPr>
        <a:xfrm>
          <a:off x="4390016" y="1562024"/>
          <a:ext cx="1566583" cy="93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CA" sz="2700" kern="1200" dirty="0"/>
            <a:t>Output</a:t>
          </a:r>
        </a:p>
      </dsp:txBody>
      <dsp:txXfrm>
        <a:off x="4417546" y="1589554"/>
        <a:ext cx="1511523" cy="884890"/>
      </dsp:txXfrm>
    </dsp:sp>
    <dsp:sp modelId="{821E0A72-2FE4-4EF1-A05D-EB6524ACD5BC}">
      <dsp:nvSpPr>
        <dsp:cNvPr id="0" name=""/>
        <dsp:cNvSpPr/>
      </dsp:nvSpPr>
      <dsp:spPr>
        <a:xfrm>
          <a:off x="6113258" y="1837743"/>
          <a:ext cx="332115" cy="3885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CA" sz="1600" kern="1200"/>
        </a:p>
      </dsp:txBody>
      <dsp:txXfrm>
        <a:off x="6113258" y="1915445"/>
        <a:ext cx="232481" cy="233108"/>
      </dsp:txXfrm>
    </dsp:sp>
    <dsp:sp modelId="{36B7E91B-436C-4C4D-9032-50E7BE573A60}">
      <dsp:nvSpPr>
        <dsp:cNvPr id="0" name=""/>
        <dsp:cNvSpPr/>
      </dsp:nvSpPr>
      <dsp:spPr>
        <a:xfrm>
          <a:off x="6583233" y="1562024"/>
          <a:ext cx="1566583" cy="93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CA" sz="2700" kern="1200" dirty="0"/>
            <a:t>Outcome</a:t>
          </a:r>
        </a:p>
      </dsp:txBody>
      <dsp:txXfrm>
        <a:off x="6610763" y="1589554"/>
        <a:ext cx="1511523" cy="884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02398-F232-4866-823E-7557744FBE8C}">
      <dsp:nvSpPr>
        <dsp:cNvPr id="0" name=""/>
        <dsp:cNvSpPr/>
      </dsp:nvSpPr>
      <dsp:spPr>
        <a:xfrm>
          <a:off x="0" y="0"/>
          <a:ext cx="2055390" cy="76200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CA" sz="3300" kern="1200" dirty="0"/>
            <a:t>Input</a:t>
          </a:r>
        </a:p>
      </dsp:txBody>
      <dsp:txXfrm>
        <a:off x="22318" y="22318"/>
        <a:ext cx="2010754" cy="7173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02398-F232-4866-823E-7557744FBE8C}">
      <dsp:nvSpPr>
        <dsp:cNvPr id="0" name=""/>
        <dsp:cNvSpPr/>
      </dsp:nvSpPr>
      <dsp:spPr>
        <a:xfrm>
          <a:off x="2009" y="0"/>
          <a:ext cx="2055390" cy="76200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CA" sz="3300" kern="1200" dirty="0"/>
            <a:t>Process</a:t>
          </a:r>
        </a:p>
      </dsp:txBody>
      <dsp:txXfrm>
        <a:off x="24327" y="22318"/>
        <a:ext cx="2010754" cy="7173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02398-F232-4866-823E-7557744FBE8C}">
      <dsp:nvSpPr>
        <dsp:cNvPr id="0" name=""/>
        <dsp:cNvSpPr/>
      </dsp:nvSpPr>
      <dsp:spPr>
        <a:xfrm>
          <a:off x="2009" y="0"/>
          <a:ext cx="2055390" cy="76200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CA" sz="3300" kern="1200" dirty="0"/>
            <a:t>Outputs</a:t>
          </a:r>
        </a:p>
      </dsp:txBody>
      <dsp:txXfrm>
        <a:off x="24327" y="22318"/>
        <a:ext cx="2010754" cy="7173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02398-F232-4866-823E-7557744FBE8C}">
      <dsp:nvSpPr>
        <dsp:cNvPr id="0" name=""/>
        <dsp:cNvSpPr/>
      </dsp:nvSpPr>
      <dsp:spPr>
        <a:xfrm>
          <a:off x="0" y="0"/>
          <a:ext cx="2055390" cy="76200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CA" sz="3200" kern="1200" dirty="0"/>
            <a:t>Outcomes</a:t>
          </a:r>
        </a:p>
      </dsp:txBody>
      <dsp:txXfrm>
        <a:off x="22318" y="22318"/>
        <a:ext cx="2010754" cy="7173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02398-F232-4866-823E-7557744FBE8C}">
      <dsp:nvSpPr>
        <dsp:cNvPr id="0" name=""/>
        <dsp:cNvSpPr/>
      </dsp:nvSpPr>
      <dsp:spPr>
        <a:xfrm>
          <a:off x="3583" y="1562024"/>
          <a:ext cx="1566583" cy="93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CA" sz="2700" kern="1200" dirty="0"/>
            <a:t>Input</a:t>
          </a:r>
        </a:p>
      </dsp:txBody>
      <dsp:txXfrm>
        <a:off x="31113" y="1589554"/>
        <a:ext cx="1511523" cy="884890"/>
      </dsp:txXfrm>
    </dsp:sp>
    <dsp:sp modelId="{94A86229-C018-429D-B08D-F19CD8F6CBFF}">
      <dsp:nvSpPr>
        <dsp:cNvPr id="0" name=""/>
        <dsp:cNvSpPr/>
      </dsp:nvSpPr>
      <dsp:spPr>
        <a:xfrm>
          <a:off x="1726824" y="1837743"/>
          <a:ext cx="332115" cy="3885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CA" sz="1600" kern="1200"/>
        </a:p>
      </dsp:txBody>
      <dsp:txXfrm>
        <a:off x="1726824" y="1915445"/>
        <a:ext cx="232481" cy="233108"/>
      </dsp:txXfrm>
    </dsp:sp>
    <dsp:sp modelId="{AE9B21A3-3805-4402-B7E4-A9A9AA774DD2}">
      <dsp:nvSpPr>
        <dsp:cNvPr id="0" name=""/>
        <dsp:cNvSpPr/>
      </dsp:nvSpPr>
      <dsp:spPr>
        <a:xfrm>
          <a:off x="2196799" y="1562024"/>
          <a:ext cx="1566583" cy="93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CA" sz="2700" kern="1200" dirty="0"/>
            <a:t>Process</a:t>
          </a:r>
        </a:p>
      </dsp:txBody>
      <dsp:txXfrm>
        <a:off x="2224329" y="1589554"/>
        <a:ext cx="1511523" cy="884890"/>
      </dsp:txXfrm>
    </dsp:sp>
    <dsp:sp modelId="{AF74AC80-94F0-4005-808B-9C69512E3D1C}">
      <dsp:nvSpPr>
        <dsp:cNvPr id="0" name=""/>
        <dsp:cNvSpPr/>
      </dsp:nvSpPr>
      <dsp:spPr>
        <a:xfrm>
          <a:off x="3920041" y="1837743"/>
          <a:ext cx="332115" cy="3885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CA" sz="1600" kern="1200"/>
        </a:p>
      </dsp:txBody>
      <dsp:txXfrm>
        <a:off x="3920041" y="1915445"/>
        <a:ext cx="232481" cy="233108"/>
      </dsp:txXfrm>
    </dsp:sp>
    <dsp:sp modelId="{C9F3712D-2C94-4976-A4A0-B58A1E80E087}">
      <dsp:nvSpPr>
        <dsp:cNvPr id="0" name=""/>
        <dsp:cNvSpPr/>
      </dsp:nvSpPr>
      <dsp:spPr>
        <a:xfrm>
          <a:off x="4390016" y="1562024"/>
          <a:ext cx="1566583" cy="93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CA" sz="2700" kern="1200" dirty="0"/>
            <a:t>Output</a:t>
          </a:r>
        </a:p>
      </dsp:txBody>
      <dsp:txXfrm>
        <a:off x="4417546" y="1589554"/>
        <a:ext cx="1511523" cy="884890"/>
      </dsp:txXfrm>
    </dsp:sp>
    <dsp:sp modelId="{821E0A72-2FE4-4EF1-A05D-EB6524ACD5BC}">
      <dsp:nvSpPr>
        <dsp:cNvPr id="0" name=""/>
        <dsp:cNvSpPr/>
      </dsp:nvSpPr>
      <dsp:spPr>
        <a:xfrm>
          <a:off x="6113258" y="1837743"/>
          <a:ext cx="332115" cy="3885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CA" sz="1600" kern="1200"/>
        </a:p>
      </dsp:txBody>
      <dsp:txXfrm>
        <a:off x="6113258" y="1915445"/>
        <a:ext cx="232481" cy="233108"/>
      </dsp:txXfrm>
    </dsp:sp>
    <dsp:sp modelId="{36B7E91B-436C-4C4D-9032-50E7BE573A60}">
      <dsp:nvSpPr>
        <dsp:cNvPr id="0" name=""/>
        <dsp:cNvSpPr/>
      </dsp:nvSpPr>
      <dsp:spPr>
        <a:xfrm>
          <a:off x="6583233" y="1562024"/>
          <a:ext cx="1566583" cy="93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CA" sz="2700" kern="1200" dirty="0"/>
            <a:t>Outcome</a:t>
          </a:r>
        </a:p>
      </dsp:txBody>
      <dsp:txXfrm>
        <a:off x="6610763" y="1589554"/>
        <a:ext cx="1511523" cy="8848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5843" name="Rectangle 3"/>
          <p:cNvSpPr>
            <a:spLocks noGrp="1" noChangeArrowheads="1"/>
          </p:cNvSpPr>
          <p:nvPr>
            <p:ph type="dt" sz="quarter" idx="1"/>
          </p:nvPr>
        </p:nvSpPr>
        <p:spPr bwMode="auto">
          <a:xfrm>
            <a:off x="3935413"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35844" name="Rectangle 4"/>
          <p:cNvSpPr>
            <a:spLocks noGrp="1" noChangeArrowheads="1"/>
          </p:cNvSpPr>
          <p:nvPr>
            <p:ph type="ftr" sz="quarter" idx="2"/>
          </p:nvPr>
        </p:nvSpPr>
        <p:spPr bwMode="auto">
          <a:xfrm>
            <a:off x="0"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35845" name="Rectangle 5"/>
          <p:cNvSpPr>
            <a:spLocks noGrp="1" noChangeArrowheads="1"/>
          </p:cNvSpPr>
          <p:nvPr>
            <p:ph type="sldNum" sz="quarter" idx="3"/>
          </p:nvPr>
        </p:nvSpPr>
        <p:spPr bwMode="auto">
          <a:xfrm>
            <a:off x="3935413"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59A99F1-605A-4B7E-B0B5-EDBE7D8C59E5}" type="slidenum">
              <a:rPr lang="en-US"/>
              <a:pPr>
                <a:defRPr/>
              </a:pPr>
              <a:t>‹#›</a:t>
            </a:fld>
            <a:endParaRPr lang="en-US"/>
          </a:p>
        </p:txBody>
      </p:sp>
    </p:spTree>
    <p:extLst>
      <p:ext uri="{BB962C8B-B14F-4D97-AF65-F5344CB8AC3E}">
        <p14:creationId xmlns:p14="http://schemas.microsoft.com/office/powerpoint/2010/main" val="1560695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6627" name="Rectangle 3"/>
          <p:cNvSpPr>
            <a:spLocks noGrp="1" noChangeArrowheads="1"/>
          </p:cNvSpPr>
          <p:nvPr>
            <p:ph type="dt" idx="1"/>
          </p:nvPr>
        </p:nvSpPr>
        <p:spPr bwMode="auto">
          <a:xfrm>
            <a:off x="3935413"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52525" y="696913"/>
            <a:ext cx="4641850" cy="3481387"/>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695325" y="4410075"/>
            <a:ext cx="5556250" cy="4176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6631" name="Rectangle 7"/>
          <p:cNvSpPr>
            <a:spLocks noGrp="1" noChangeArrowheads="1"/>
          </p:cNvSpPr>
          <p:nvPr>
            <p:ph type="sldNum" sz="quarter" idx="5"/>
          </p:nvPr>
        </p:nvSpPr>
        <p:spPr bwMode="auto">
          <a:xfrm>
            <a:off x="3935413"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519B54F-2348-45AD-9C2B-C6F11A68726A}" type="slidenum">
              <a:rPr lang="en-US"/>
              <a:pPr>
                <a:defRPr/>
              </a:pPr>
              <a:t>‹#›</a:t>
            </a:fld>
            <a:endParaRPr lang="en-US"/>
          </a:p>
        </p:txBody>
      </p:sp>
    </p:spTree>
    <p:extLst>
      <p:ext uri="{BB962C8B-B14F-4D97-AF65-F5344CB8AC3E}">
        <p14:creationId xmlns:p14="http://schemas.microsoft.com/office/powerpoint/2010/main" val="37663787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CA" sz="1200" b="0" i="0" kern="1200" dirty="0">
                <a:solidFill>
                  <a:schemeClr val="tx1"/>
                </a:solidFill>
                <a:effectLst/>
                <a:latin typeface="+mn-lt"/>
                <a:ea typeface="+mn-ea"/>
                <a:cs typeface="+mn-cs"/>
              </a:rPr>
              <a:t>Ernest Hemingway</a:t>
            </a:r>
          </a:p>
          <a:p>
            <a:pPr marL="228600" indent="-228600">
              <a:buFont typeface="+mj-lt"/>
              <a:buAutoNum type="arabicPeriod"/>
            </a:pPr>
            <a:r>
              <a:rPr lang="en-CA" sz="1200" b="0" i="0" kern="1200" dirty="0">
                <a:solidFill>
                  <a:schemeClr val="tx1"/>
                </a:solidFill>
                <a:effectLst/>
                <a:latin typeface="+mn-lt"/>
                <a:ea typeface="+mn-ea"/>
                <a:cs typeface="+mn-cs"/>
              </a:rPr>
              <a:t>J. K. Rowling</a:t>
            </a:r>
          </a:p>
          <a:p>
            <a:pPr marL="228600" indent="-228600">
              <a:buFont typeface="+mj-lt"/>
              <a:buAutoNum type="arabicPeriod"/>
            </a:pPr>
            <a:r>
              <a:rPr lang="en-CA" sz="1200" b="0" i="0" kern="1200" dirty="0">
                <a:solidFill>
                  <a:schemeClr val="tx1"/>
                </a:solidFill>
                <a:effectLst/>
                <a:latin typeface="+mn-lt"/>
                <a:ea typeface="+mn-ea"/>
                <a:cs typeface="+mn-cs"/>
              </a:rPr>
              <a:t>Malcolm Gladwell</a:t>
            </a:r>
          </a:p>
          <a:p>
            <a:pPr marL="228600" indent="-228600">
              <a:buFont typeface="+mj-lt"/>
              <a:buAutoNum type="arabicPeriod"/>
            </a:pPr>
            <a:r>
              <a:rPr lang="en-CA" sz="1200" b="0" i="0" kern="1200" dirty="0">
                <a:solidFill>
                  <a:schemeClr val="tx1"/>
                </a:solidFill>
                <a:effectLst/>
                <a:latin typeface="+mn-lt"/>
                <a:ea typeface="+mn-ea"/>
                <a:cs typeface="+mn-cs"/>
              </a:rPr>
              <a:t>Michael Crichton</a:t>
            </a:r>
          </a:p>
          <a:p>
            <a:pPr marL="228600" indent="-228600">
              <a:buFont typeface="+mj-lt"/>
              <a:buAutoNum type="arabicPeriod"/>
            </a:pPr>
            <a:r>
              <a:rPr lang="en-CA" sz="1200" b="0" i="0" kern="1200" dirty="0">
                <a:solidFill>
                  <a:schemeClr val="tx1"/>
                </a:solidFill>
                <a:effectLst/>
                <a:latin typeface="+mn-lt"/>
                <a:ea typeface="+mn-ea"/>
                <a:cs typeface="+mn-cs"/>
              </a:rPr>
              <a:t>James C. Collins</a:t>
            </a:r>
            <a:endParaRPr lang="en-US" dirty="0"/>
          </a:p>
          <a:p>
            <a:r>
              <a:rPr lang="en-US" dirty="0"/>
              <a:t>https://</a:t>
            </a:r>
            <a:r>
              <a:rPr lang="en-US" dirty="0" err="1"/>
              <a:t>contently.com</a:t>
            </a:r>
            <a:r>
              <a:rPr lang="en-US" dirty="0"/>
              <a:t>/strategist/2015/01/28/this-surprising-reading-level-analysis-will-change-the-way-you-write/</a:t>
            </a:r>
          </a:p>
        </p:txBody>
      </p:sp>
      <p:sp>
        <p:nvSpPr>
          <p:cNvPr id="4" name="Slide Number Placeholder 3"/>
          <p:cNvSpPr>
            <a:spLocks noGrp="1"/>
          </p:cNvSpPr>
          <p:nvPr>
            <p:ph type="sldNum" sz="quarter" idx="10"/>
          </p:nvPr>
        </p:nvSpPr>
        <p:spPr/>
        <p:txBody>
          <a:bodyPr/>
          <a:lstStyle/>
          <a:p>
            <a:fld id="{8EE8187D-217B-464B-80B3-0D1CB9125DCA}" type="slidenum">
              <a:rPr lang="en-US" smtClean="0"/>
              <a:t>1</a:t>
            </a:fld>
            <a:endParaRPr lang="en-US"/>
          </a:p>
        </p:txBody>
      </p:sp>
    </p:spTree>
    <p:extLst>
      <p:ext uri="{BB962C8B-B14F-4D97-AF65-F5344CB8AC3E}">
        <p14:creationId xmlns:p14="http://schemas.microsoft.com/office/powerpoint/2010/main" val="2828585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Famous Amos – Wally Amos – The Cookie</a:t>
            </a:r>
            <a:r>
              <a:rPr lang="en-US" baseline="0" dirty="0"/>
              <a:t> Kahuna</a:t>
            </a:r>
            <a:endParaRPr lang="en-US" dirty="0"/>
          </a:p>
        </p:txBody>
      </p:sp>
      <p:sp>
        <p:nvSpPr>
          <p:cNvPr id="4" name="Slide Number Placeholder 3"/>
          <p:cNvSpPr>
            <a:spLocks noGrp="1"/>
          </p:cNvSpPr>
          <p:nvPr>
            <p:ph type="sldNum" sz="quarter" idx="10"/>
          </p:nvPr>
        </p:nvSpPr>
        <p:spPr/>
        <p:txBody>
          <a:bodyPr/>
          <a:lstStyle/>
          <a:p>
            <a:pPr>
              <a:defRPr/>
            </a:pPr>
            <a:fld id="{4519B54F-2348-45AD-9C2B-C6F11A68726A}" type="slidenum">
              <a:rPr lang="en-US" smtClean="0"/>
              <a:pPr>
                <a:defRPr/>
              </a:pPr>
              <a:t>2</a:t>
            </a:fld>
            <a:endParaRPr lang="en-US"/>
          </a:p>
        </p:txBody>
      </p:sp>
    </p:spTree>
    <p:extLst>
      <p:ext uri="{BB962C8B-B14F-4D97-AF65-F5344CB8AC3E}">
        <p14:creationId xmlns:p14="http://schemas.microsoft.com/office/powerpoint/2010/main" val="2422106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failuremuseum.com</a:t>
            </a:r>
            <a:r>
              <a:rPr lang="en-US" dirty="0"/>
              <a:t>/</a:t>
            </a:r>
          </a:p>
        </p:txBody>
      </p:sp>
      <p:sp>
        <p:nvSpPr>
          <p:cNvPr id="4" name="Slide Number Placeholder 3"/>
          <p:cNvSpPr>
            <a:spLocks noGrp="1"/>
          </p:cNvSpPr>
          <p:nvPr>
            <p:ph type="sldNum" sz="quarter" idx="10"/>
          </p:nvPr>
        </p:nvSpPr>
        <p:spPr/>
        <p:txBody>
          <a:bodyPr/>
          <a:lstStyle/>
          <a:p>
            <a:pPr>
              <a:defRPr/>
            </a:pPr>
            <a:fld id="{4519B54F-2348-45AD-9C2B-C6F11A68726A}" type="slidenum">
              <a:rPr lang="en-US" smtClean="0"/>
              <a:pPr>
                <a:defRPr/>
              </a:pPr>
              <a:t>4</a:t>
            </a:fld>
            <a:endParaRPr lang="en-US"/>
          </a:p>
        </p:txBody>
      </p:sp>
    </p:spTree>
    <p:extLst>
      <p:ext uri="{BB962C8B-B14F-4D97-AF65-F5344CB8AC3E}">
        <p14:creationId xmlns:p14="http://schemas.microsoft.com/office/powerpoint/2010/main" val="406641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32B0AEC9-E480-4F99-AA6B-93BE8CD5CC19}" type="slidenum">
              <a:rPr lang="en-US" smtClean="0"/>
              <a:pPr/>
              <a:t>8</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38310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5DBCAB3D-5749-4FA4-85D0-D331D36FB43C}" type="slidenum">
              <a:rPr lang="en-US" smtClean="0"/>
              <a:pPr/>
              <a:t>10</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73815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9040BF9-6915-47B5-B704-226EBF7C1EC7}" type="slidenum">
              <a:rPr lang="en-US" smtClean="0"/>
              <a:pPr/>
              <a:t>13</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21407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2587D9B-21A1-42B9-9C05-E47736C87B81}" type="slidenum">
              <a:rPr lang="en-US" smtClean="0"/>
              <a:pPr/>
              <a:t>14</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3564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01C65E6E-F96E-471D-841B-9EEA42FAFDE7}" type="slidenum">
              <a:rPr lang="en-US" smtClean="0"/>
              <a:pPr/>
              <a:t>15</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94978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6DB44267-8480-42DD-866D-EE297C625D2E}" type="slidenum">
              <a:rPr lang="en-US" smtClean="0"/>
              <a:pPr/>
              <a:t>16</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70386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7CE90DF-3633-4E14-91F7-DF1733811973}" type="slidenum">
              <a:rPr lang="en-US" smtClean="0"/>
              <a:pPr/>
              <a:t>17</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30890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DC931A1-0544-49AA-A750-75977BF8CE87}" type="slidenum">
              <a:rPr lang="en-US" smtClean="0"/>
              <a:pPr/>
              <a:t>18</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00619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A1EB8FA-ED49-4293-94CF-3E650C51068A}" type="slidenum">
              <a:rPr lang="en-US" smtClean="0"/>
              <a:pPr/>
              <a:t>22</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20792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=k2iymNBSabc</a:t>
            </a:r>
          </a:p>
        </p:txBody>
      </p:sp>
      <p:sp>
        <p:nvSpPr>
          <p:cNvPr id="4" name="Slide Number Placeholder 3"/>
          <p:cNvSpPr>
            <a:spLocks noGrp="1"/>
          </p:cNvSpPr>
          <p:nvPr>
            <p:ph type="sldNum" sz="quarter" idx="10"/>
          </p:nvPr>
        </p:nvSpPr>
        <p:spPr/>
        <p:txBody>
          <a:bodyPr/>
          <a:lstStyle/>
          <a:p>
            <a:pPr>
              <a:defRPr/>
            </a:pPr>
            <a:fld id="{4519B54F-2348-45AD-9C2B-C6F11A68726A}" type="slidenum">
              <a:rPr lang="en-US" smtClean="0"/>
              <a:pPr>
                <a:defRPr/>
              </a:pPr>
              <a:t>23</a:t>
            </a:fld>
            <a:endParaRPr lang="en-US"/>
          </a:p>
        </p:txBody>
      </p:sp>
    </p:spTree>
    <p:extLst>
      <p:ext uri="{BB962C8B-B14F-4D97-AF65-F5344CB8AC3E}">
        <p14:creationId xmlns:p14="http://schemas.microsoft.com/office/powerpoint/2010/main" val="3297607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81B6B723-5904-4171-81FE-AF90AFAB6E8B}" type="slidenum">
              <a:rPr lang="en-US" smtClean="0">
                <a:latin typeface="Arial" pitchFamily="34" charset="0"/>
              </a:rPr>
              <a:pPr/>
              <a:t>24</a:t>
            </a:fld>
            <a:endParaRPr lang="en-US">
              <a:latin typeface="Arial"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966136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E912F17F-8BAA-4764-9E11-EDD4F4B334BF}" type="slidenum">
              <a:rPr lang="en-US" smtClean="0">
                <a:latin typeface="Arial" pitchFamily="34" charset="0"/>
              </a:rPr>
              <a:pPr/>
              <a:t>25</a:t>
            </a:fld>
            <a:endParaRPr lang="en-US">
              <a:latin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155452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CD70321-BD6D-4125-9CF9-4AF67FE465B1}" type="slidenum">
              <a:rPr lang="en-US" smtClean="0">
                <a:latin typeface="Arial" pitchFamily="34" charset="0"/>
              </a:rPr>
              <a:pPr/>
              <a:t>26</a:t>
            </a:fld>
            <a:endParaRPr lang="en-US">
              <a:latin typeface="Arial"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413945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A4C626CD-A143-4FA0-BBD1-EEB4E5C563F1}" type="slidenum">
              <a:rPr lang="en-US" smtClean="0">
                <a:latin typeface="Arial" pitchFamily="34" charset="0"/>
              </a:rPr>
              <a:pPr/>
              <a:t>27</a:t>
            </a:fld>
            <a:endParaRPr lang="en-US">
              <a:latin typeface="Arial"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720229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215B645A-D397-44D4-AC20-6DACCD36492A}" type="slidenum">
              <a:rPr lang="en-US" smtClean="0">
                <a:latin typeface="Arial" pitchFamily="34" charset="0"/>
              </a:rPr>
              <a:pPr/>
              <a:t>28</a:t>
            </a:fld>
            <a:endParaRPr lang="en-US">
              <a:latin typeface="Arial"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256874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30C27DB-7A46-4E4F-A721-C62EF165175B}"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Lincoln Whyte - Winter 2018 - Week 3</a:t>
            </a:r>
          </a:p>
        </p:txBody>
      </p:sp>
      <p:sp>
        <p:nvSpPr>
          <p:cNvPr id="6" name="Slide Number Placeholder 5"/>
          <p:cNvSpPr>
            <a:spLocks noGrp="1"/>
          </p:cNvSpPr>
          <p:nvPr>
            <p:ph type="sldNum" sz="quarter" idx="12"/>
          </p:nvPr>
        </p:nvSpPr>
        <p:spPr/>
        <p:txBody>
          <a:bodyPr/>
          <a:lstStyle/>
          <a:p>
            <a:pPr>
              <a:defRPr/>
            </a:pPr>
            <a:fld id="{8516A671-AD83-4EFA-8AB7-5E50A96DF79F}"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Lincoln Whyte - Winter 2018 - Week 3</a:t>
            </a:r>
          </a:p>
        </p:txBody>
      </p:sp>
      <p:sp>
        <p:nvSpPr>
          <p:cNvPr id="7" name="Slide Number Placeholder 6"/>
          <p:cNvSpPr>
            <a:spLocks noGrp="1"/>
          </p:cNvSpPr>
          <p:nvPr>
            <p:ph type="sldNum" sz="quarter" idx="12"/>
          </p:nvPr>
        </p:nvSpPr>
        <p:spPr/>
        <p:txBody>
          <a:bodyPr/>
          <a:lstStyle/>
          <a:p>
            <a:pPr>
              <a:defRPr/>
            </a:pPr>
            <a:fld id="{FA9D2164-376B-4D6F-8120-696E550B6D7C}"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Lincoln Whyte - Winter 2018 - Week 3</a:t>
            </a:r>
          </a:p>
        </p:txBody>
      </p:sp>
      <p:sp>
        <p:nvSpPr>
          <p:cNvPr id="9" name="Slide Number Placeholder 8"/>
          <p:cNvSpPr>
            <a:spLocks noGrp="1"/>
          </p:cNvSpPr>
          <p:nvPr>
            <p:ph type="sldNum" sz="quarter" idx="12"/>
          </p:nvPr>
        </p:nvSpPr>
        <p:spPr/>
        <p:txBody>
          <a:bodyPr/>
          <a:lstStyle/>
          <a:p>
            <a:pPr>
              <a:defRPr/>
            </a:pPr>
            <a:fld id="{BC7A9E65-BA4E-4DA0-BCA4-6EA4CA9851A1}"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a:t>Lincoln Whyte - Winter 2018 - Week 3</a:t>
            </a:r>
          </a:p>
        </p:txBody>
      </p:sp>
      <p:sp>
        <p:nvSpPr>
          <p:cNvPr id="5" name="Slide Number Placeholder 4"/>
          <p:cNvSpPr>
            <a:spLocks noGrp="1"/>
          </p:cNvSpPr>
          <p:nvPr>
            <p:ph type="sldNum" sz="quarter" idx="12"/>
          </p:nvPr>
        </p:nvSpPr>
        <p:spPr/>
        <p:txBody>
          <a:bodyPr/>
          <a:lstStyle/>
          <a:p>
            <a:pPr>
              <a:defRPr/>
            </a:pPr>
            <a:fld id="{8CF56D69-2747-4203-858B-FE3F6E5DCE28}"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r>
              <a:rPr lang="en-US"/>
              <a:t>Lincoln Whyte - Winter 2018 - Week 3</a:t>
            </a:r>
          </a:p>
        </p:txBody>
      </p:sp>
      <p:sp>
        <p:nvSpPr>
          <p:cNvPr id="9" name="Slide Number Placeholder 8"/>
          <p:cNvSpPr>
            <a:spLocks noGrp="1"/>
          </p:cNvSpPr>
          <p:nvPr>
            <p:ph type="sldNum" sz="quarter" idx="12"/>
          </p:nvPr>
        </p:nvSpPr>
        <p:spPr/>
        <p:txBody>
          <a:bodyPr/>
          <a:lstStyle/>
          <a:p>
            <a:pPr>
              <a:defRPr/>
            </a:pPr>
            <a:fld id="{2420B50B-EA9B-4E91-96B0-1606E78DFA86}"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r>
              <a:rPr lang="en-US"/>
              <a:t>Lincoln Whyte - Winter 2018 - Week 3</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119ED9A3-1385-4042-93A2-E33C1D10BA45}"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Lincoln Whyte - Winter 2018 - Week 3</a:t>
            </a:r>
          </a:p>
        </p:txBody>
      </p:sp>
      <p:sp>
        <p:nvSpPr>
          <p:cNvPr id="7" name="Slide Number Placeholder 6"/>
          <p:cNvSpPr>
            <a:spLocks noGrp="1"/>
          </p:cNvSpPr>
          <p:nvPr>
            <p:ph type="sldNum" sz="quarter" idx="12"/>
          </p:nvPr>
        </p:nvSpPr>
        <p:spPr/>
        <p:txBody>
          <a:bodyPr/>
          <a:lstStyle/>
          <a:p>
            <a:pPr>
              <a:defRPr/>
            </a:pPr>
            <a:fld id="{C5DAC5B5-1ADB-4FC2-9BA4-C66CD5F460A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Lincoln Whyte - Winter 2018 - Week 3</a:t>
            </a:r>
          </a:p>
        </p:txBody>
      </p:sp>
      <p:sp>
        <p:nvSpPr>
          <p:cNvPr id="6" name="Slide Number Placeholder 5"/>
          <p:cNvSpPr>
            <a:spLocks noGrp="1"/>
          </p:cNvSpPr>
          <p:nvPr>
            <p:ph type="sldNum" sz="quarter" idx="12"/>
          </p:nvPr>
        </p:nvSpPr>
        <p:spPr/>
        <p:txBody>
          <a:bodyPr/>
          <a:lstStyle/>
          <a:p>
            <a:pPr>
              <a:defRPr/>
            </a:pPr>
            <a:fld id="{1CA273FB-1148-457A-B88E-090D4067A49F}"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Lincoln Whyte - Winter 2018 - Week 3</a:t>
            </a:r>
          </a:p>
        </p:txBody>
      </p:sp>
      <p:sp>
        <p:nvSpPr>
          <p:cNvPr id="6" name="Slide Number Placeholder 5"/>
          <p:cNvSpPr>
            <a:spLocks noGrp="1"/>
          </p:cNvSpPr>
          <p:nvPr>
            <p:ph type="sldNum" sz="quarter" idx="12"/>
          </p:nvPr>
        </p:nvSpPr>
        <p:spPr/>
        <p:txBody>
          <a:bodyPr/>
          <a:lstStyle/>
          <a:p>
            <a:pPr>
              <a:defRPr/>
            </a:pPr>
            <a:fld id="{2A9D5B56-D691-41E2-B108-2C62BB96932F}"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Lincoln Whyte - Winter 2018 - Week 3</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530C27DB-7A46-4E4F-A721-C62EF165175B}" type="slidenum">
              <a:rPr lang="en-US" smtClean="0"/>
              <a:pPr>
                <a:defRPr/>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146378"/>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6.jpg"/><Relationship Id="rId7" Type="http://schemas.openxmlformats.org/officeDocument/2006/relationships/image" Target="../media/image7.jpg"/><Relationship Id="rId8" Type="http://schemas.openxmlformats.org/officeDocument/2006/relationships/image" Target="../media/image8.jpg"/><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microsoft.com/office/2011/relationships/webextension" Target="../webextensions/webextension1.xml"/><Relationship Id="rId4"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3" Type="http://schemas.microsoft.com/office/2011/relationships/webextension" Target="../webextensions/webextension2.xml"/><Relationship Id="rId4"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A61B92-166B-5E4E-8779-14EF2AC32C09}"/>
              </a:ext>
            </a:extLst>
          </p:cNvPr>
          <p:cNvSpPr>
            <a:spLocks noGrp="1"/>
          </p:cNvSpPr>
          <p:nvPr>
            <p:ph type="title"/>
          </p:nvPr>
        </p:nvSpPr>
        <p:spPr/>
        <p:txBody>
          <a:bodyPr/>
          <a:lstStyle/>
          <a:p>
            <a:r>
              <a:rPr lang="en-US" dirty="0"/>
              <a:t>% of Americans who can read the following…</a:t>
            </a:r>
          </a:p>
        </p:txBody>
      </p:sp>
      <p:pic>
        <p:nvPicPr>
          <p:cNvPr id="5" name="Content Placeholder 4">
            <a:extLst>
              <a:ext uri="{FF2B5EF4-FFF2-40B4-BE49-F238E27FC236}">
                <a16:creationId xmlns:a16="http://schemas.microsoft.com/office/drawing/2014/main" xmlns="" id="{B9366CD0-7EBE-1D45-81D4-B530D4BC8AE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4350" y="1893520"/>
            <a:ext cx="5675300" cy="4107230"/>
          </a:xfrm>
        </p:spPr>
      </p:pic>
    </p:spTree>
    <p:extLst>
      <p:ext uri="{BB962C8B-B14F-4D97-AF65-F5344CB8AC3E}">
        <p14:creationId xmlns:p14="http://schemas.microsoft.com/office/powerpoint/2010/main" val="2886396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6395E2-F442-F344-866A-60924037A28A}"/>
              </a:ext>
            </a:extLst>
          </p:cNvPr>
          <p:cNvSpPr>
            <a:spLocks noGrp="1"/>
          </p:cNvSpPr>
          <p:nvPr>
            <p:ph type="title"/>
          </p:nvPr>
        </p:nvSpPr>
        <p:spPr/>
        <p:txBody>
          <a:bodyPr/>
          <a:lstStyle/>
          <a:p>
            <a:r>
              <a:rPr lang="en-US" dirty="0"/>
              <a:t>(Last week, CH 5) </a:t>
            </a:r>
            <a:br>
              <a:rPr lang="en-US" dirty="0"/>
            </a:br>
            <a:r>
              <a:rPr lang="en-US" dirty="0"/>
              <a:t>Innovations That Fit</a:t>
            </a:r>
          </a:p>
        </p:txBody>
      </p:sp>
      <p:sp>
        <p:nvSpPr>
          <p:cNvPr id="3" name="Content Placeholder 2">
            <a:extLst>
              <a:ext uri="{FF2B5EF4-FFF2-40B4-BE49-F238E27FC236}">
                <a16:creationId xmlns:a16="http://schemas.microsoft.com/office/drawing/2014/main" xmlns="" id="{9136D81C-E85C-8340-8CF0-5996B18C5E49}"/>
              </a:ext>
            </a:extLst>
          </p:cNvPr>
          <p:cNvSpPr>
            <a:spLocks noGrp="1"/>
          </p:cNvSpPr>
          <p:nvPr>
            <p:ph idx="1"/>
          </p:nvPr>
        </p:nvSpPr>
        <p:spPr/>
        <p:txBody>
          <a:bodyPr/>
          <a:lstStyle/>
          <a:p>
            <a:pPr>
              <a:buFont typeface="Arial" panose="020B0604020202020204" pitchFamily="34" charset="0"/>
              <a:buChar char="•"/>
            </a:pPr>
            <a:r>
              <a:rPr lang="en-US" dirty="0"/>
              <a:t>Focus innovation on enhancing core competencies (business model, markets, technologies essential to compete)</a:t>
            </a:r>
          </a:p>
          <a:p>
            <a:pPr lvl="1">
              <a:buFont typeface="Arial" panose="020B0604020202020204" pitchFamily="34" charset="0"/>
              <a:buChar char="•"/>
            </a:pPr>
            <a:r>
              <a:rPr lang="en-US" dirty="0"/>
              <a:t>Can be limiting/ miss opportunities; or</a:t>
            </a:r>
          </a:p>
          <a:p>
            <a:pPr lvl="1">
              <a:buFont typeface="Arial" panose="020B0604020202020204" pitchFamily="34" charset="0"/>
              <a:buChar char="•"/>
            </a:pPr>
            <a:r>
              <a:rPr lang="en-US" dirty="0"/>
              <a:t>Going outside your competencies could be disastrous </a:t>
            </a:r>
          </a:p>
        </p:txBody>
      </p:sp>
    </p:spTree>
    <p:extLst>
      <p:ext uri="{BB962C8B-B14F-4D97-AF65-F5344CB8AC3E}">
        <p14:creationId xmlns:p14="http://schemas.microsoft.com/office/powerpoint/2010/main" val="4216304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2C65B30-369D-C445-A754-AE10B92E981A}"/>
              </a:ext>
            </a:extLst>
          </p:cNvPr>
          <p:cNvSpPr>
            <a:spLocks noGrp="1"/>
          </p:cNvSpPr>
          <p:nvPr>
            <p:ph type="title" idx="4294967295"/>
          </p:nvPr>
        </p:nvSpPr>
        <p:spPr>
          <a:xfrm>
            <a:off x="822960" y="-25400"/>
            <a:ext cx="7543800" cy="1449387"/>
          </a:xfrm>
        </p:spPr>
        <p:txBody>
          <a:bodyPr>
            <a:normAutofit/>
          </a:bodyPr>
          <a:lstStyle/>
          <a:p>
            <a:r>
              <a:rPr lang="en-US" sz="4000" dirty="0"/>
              <a:t>Innovations that fit (CH 5) –  or don’t</a:t>
            </a:r>
            <a:br>
              <a:rPr lang="en-US" sz="4000" dirty="0"/>
            </a:br>
            <a:endParaRPr lang="en-US" sz="4000" dirty="0"/>
          </a:p>
        </p:txBody>
      </p:sp>
      <p:pic>
        <p:nvPicPr>
          <p:cNvPr id="29" name="Picture 28">
            <a:extLst>
              <a:ext uri="{FF2B5EF4-FFF2-40B4-BE49-F238E27FC236}">
                <a16:creationId xmlns:a16="http://schemas.microsoft.com/office/drawing/2014/main" xmlns="" id="{ACE88FC2-2936-1D49-9A0A-1670E15CFF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3860" y="1219200"/>
            <a:ext cx="5842000" cy="5080000"/>
          </a:xfrm>
          <a:prstGeom prst="rect">
            <a:avLst/>
          </a:prstGeom>
        </p:spPr>
      </p:pic>
      <p:pic>
        <p:nvPicPr>
          <p:cNvPr id="31" name="Picture 30">
            <a:extLst>
              <a:ext uri="{FF2B5EF4-FFF2-40B4-BE49-F238E27FC236}">
                <a16:creationId xmlns:a16="http://schemas.microsoft.com/office/drawing/2014/main" xmlns="" id="{9511B4E6-A6AC-5A4C-A76A-4EE5CF1E1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 y="882650"/>
            <a:ext cx="7620000" cy="5753100"/>
          </a:xfrm>
          <a:prstGeom prst="rect">
            <a:avLst/>
          </a:prstGeom>
        </p:spPr>
      </p:pic>
      <p:pic>
        <p:nvPicPr>
          <p:cNvPr id="33" name="Picture 32">
            <a:extLst>
              <a:ext uri="{FF2B5EF4-FFF2-40B4-BE49-F238E27FC236}">
                <a16:creationId xmlns:a16="http://schemas.microsoft.com/office/drawing/2014/main" xmlns="" id="{297A85F9-C8EE-B040-9C07-7ECCFFCC33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1650" y="1257300"/>
            <a:ext cx="5600700" cy="4343400"/>
          </a:xfrm>
          <a:prstGeom prst="rect">
            <a:avLst/>
          </a:prstGeom>
        </p:spPr>
      </p:pic>
      <p:pic>
        <p:nvPicPr>
          <p:cNvPr id="37" name="Picture 36">
            <a:extLst>
              <a:ext uri="{FF2B5EF4-FFF2-40B4-BE49-F238E27FC236}">
                <a16:creationId xmlns:a16="http://schemas.microsoft.com/office/drawing/2014/main" xmlns="" id="{5C9224EF-ABAC-BB43-A104-C7DC7ED997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6964" y="0"/>
            <a:ext cx="4850071" cy="6858000"/>
          </a:xfrm>
          <a:prstGeom prst="rect">
            <a:avLst/>
          </a:prstGeom>
        </p:spPr>
      </p:pic>
      <p:pic>
        <p:nvPicPr>
          <p:cNvPr id="39" name="Picture 38">
            <a:extLst>
              <a:ext uri="{FF2B5EF4-FFF2-40B4-BE49-F238E27FC236}">
                <a16:creationId xmlns:a16="http://schemas.microsoft.com/office/drawing/2014/main" xmlns="" id="{F28D1E90-91A7-8049-A81C-0A473307D4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000" y="1219200"/>
            <a:ext cx="7874000" cy="4419600"/>
          </a:xfrm>
          <a:prstGeom prst="rect">
            <a:avLst/>
          </a:prstGeom>
        </p:spPr>
      </p:pic>
      <p:pic>
        <p:nvPicPr>
          <p:cNvPr id="41" name="Picture 40">
            <a:extLst>
              <a:ext uri="{FF2B5EF4-FFF2-40B4-BE49-F238E27FC236}">
                <a16:creationId xmlns:a16="http://schemas.microsoft.com/office/drawing/2014/main" xmlns="" id="{9EC0959E-37ED-3F41-951E-1C26C18946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000" y="254000"/>
            <a:ext cx="8890000" cy="6350000"/>
          </a:xfrm>
          <a:prstGeom prst="rect">
            <a:avLst/>
          </a:prstGeom>
        </p:spPr>
      </p:pic>
      <p:pic>
        <p:nvPicPr>
          <p:cNvPr id="43" name="Picture 42">
            <a:extLst>
              <a:ext uri="{FF2B5EF4-FFF2-40B4-BE49-F238E27FC236}">
                <a16:creationId xmlns:a16="http://schemas.microsoft.com/office/drawing/2014/main" xmlns="" id="{B63E2ABA-C386-A541-9D9F-E9C8B9F0D3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50" y="1193800"/>
            <a:ext cx="8953500" cy="4470400"/>
          </a:xfrm>
          <a:prstGeom prst="rect">
            <a:avLst/>
          </a:prstGeom>
        </p:spPr>
      </p:pic>
    </p:spTree>
    <p:extLst>
      <p:ext uri="{BB962C8B-B14F-4D97-AF65-F5344CB8AC3E}">
        <p14:creationId xmlns:p14="http://schemas.microsoft.com/office/powerpoint/2010/main" val="42808218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xmlns="" Requires="we pca">
          <p:graphicFrame>
            <p:nvGraphicFramePr>
              <p:cNvPr id="2" name="Add-in 1">
                <a:extLst>
                  <a:ext uri="{FF2B5EF4-FFF2-40B4-BE49-F238E27FC236}">
                    <a16:creationId xmlns:a16="http://schemas.microsoft.com/office/drawing/2014/main" id="{76DE29E8-52F7-434D-A011-58AFAEDCA1EA}"/>
                  </a:ext>
                </a:extLst>
              </p:cNvPr>
              <p:cNvGraphicFramePr>
                <a:graphicFrameLocks noGrp="1"/>
              </p:cNvGraphicFramePr>
              <p:nvPr>
                <p:extLst>
                  <p:ext uri="{D42A27DB-BD31-4B8C-83A1-F6EECF244321}">
                    <p14:modId xmlns:p14="http://schemas.microsoft.com/office/powerpoint/2010/main" val="3247540968"/>
                  </p:ext>
                </p:extLst>
              </p:nvPr>
            </p:nvGraphicFramePr>
            <p:xfrm>
              <a:off x="379730" y="1737361"/>
              <a:ext cx="8430260" cy="459105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xmlns="" xmlns:pca="http://schemas.microsoft.com/office/powerpoint/2013/contentapp" xmlns:we="http://schemas.microsoft.com/office/webextensions/webextension/2010/11" id="{76DE29E8-52F7-434D-A011-58AFAEDCA1EA}"/>
                  </a:ext>
                </a:extLst>
              </p:cNvPr>
              <p:cNvPicPr>
                <a:picLocks noGrp="1" noRot="1" noChangeAspect="1" noMove="1" noResize="1" noEditPoints="1" noAdjustHandles="1" noChangeArrowheads="1" noChangeShapeType="1"/>
              </p:cNvPicPr>
              <p:nvPr/>
            </p:nvPicPr>
            <p:blipFill>
              <a:blip r:embed="rId4"/>
              <a:stretch>
                <a:fillRect/>
              </a:stretch>
            </p:blipFill>
            <p:spPr>
              <a:xfrm>
                <a:off x="379730" y="1737361"/>
                <a:ext cx="8430260" cy="4591050"/>
              </a:xfrm>
              <a:prstGeom prst="rect">
                <a:avLst/>
              </a:prstGeom>
            </p:spPr>
          </p:pic>
        </mc:Fallback>
      </mc:AlternateContent>
      <p:sp>
        <p:nvSpPr>
          <p:cNvPr id="3" name="Title 2">
            <a:extLst>
              <a:ext uri="{FF2B5EF4-FFF2-40B4-BE49-F238E27FC236}">
                <a16:creationId xmlns:a16="http://schemas.microsoft.com/office/drawing/2014/main" xmlns="" id="{4C614947-F453-E349-80D3-496A817CE947}"/>
              </a:ext>
            </a:extLst>
          </p:cNvPr>
          <p:cNvSpPr>
            <a:spLocks noGrp="1"/>
          </p:cNvSpPr>
          <p:nvPr>
            <p:ph type="title"/>
          </p:nvPr>
        </p:nvSpPr>
        <p:spPr/>
        <p:txBody>
          <a:bodyPr/>
          <a:lstStyle/>
          <a:p>
            <a:r>
              <a:rPr lang="en-US" dirty="0" err="1"/>
              <a:t>failuremuseum.com</a:t>
            </a:r>
            <a:endParaRPr lang="en-US" dirty="0"/>
          </a:p>
        </p:txBody>
      </p:sp>
    </p:spTree>
    <p:extLst>
      <p:ext uri="{BB962C8B-B14F-4D97-AF65-F5344CB8AC3E}">
        <p14:creationId xmlns:p14="http://schemas.microsoft.com/office/powerpoint/2010/main" val="1610394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6BD1F1-0E74-FE4C-853D-01368D80F7D7}"/>
              </a:ext>
            </a:extLst>
          </p:cNvPr>
          <p:cNvSpPr>
            <a:spLocks noGrp="1"/>
          </p:cNvSpPr>
          <p:nvPr>
            <p:ph type="title"/>
          </p:nvPr>
        </p:nvSpPr>
        <p:spPr/>
        <p:txBody>
          <a:bodyPr/>
          <a:lstStyle/>
          <a:p>
            <a:r>
              <a:rPr lang="en-US" dirty="0"/>
              <a:t>Virgin (failed) Examples</a:t>
            </a:r>
          </a:p>
        </p:txBody>
      </p:sp>
      <p:sp>
        <p:nvSpPr>
          <p:cNvPr id="3" name="Content Placeholder 2">
            <a:extLst>
              <a:ext uri="{FF2B5EF4-FFF2-40B4-BE49-F238E27FC236}">
                <a16:creationId xmlns:a16="http://schemas.microsoft.com/office/drawing/2014/main" xmlns="" id="{27292E91-01D3-1047-BF3C-AC923F0C7F28}"/>
              </a:ext>
            </a:extLst>
          </p:cNvPr>
          <p:cNvSpPr>
            <a:spLocks noGrp="1"/>
          </p:cNvSpPr>
          <p:nvPr>
            <p:ph idx="1"/>
          </p:nvPr>
        </p:nvSpPr>
        <p:spPr>
          <a:xfrm>
            <a:off x="822959" y="1845734"/>
            <a:ext cx="8168641" cy="4402666"/>
          </a:xfrm>
        </p:spPr>
        <p:txBody>
          <a:bodyPr numCol="2">
            <a:normAutofit fontScale="77500" lnSpcReduction="20000"/>
          </a:bodyPr>
          <a:lstStyle/>
          <a:p>
            <a:pPr>
              <a:buFont typeface="Arial" panose="020B0604020202020204" pitchFamily="34" charset="0"/>
              <a:buChar char="•"/>
            </a:pPr>
            <a:r>
              <a:rPr lang="en-US" dirty="0"/>
              <a:t>Student magazine (1968)</a:t>
            </a:r>
          </a:p>
          <a:p>
            <a:pPr>
              <a:buFont typeface="Arial" panose="020B0604020202020204" pitchFamily="34" charset="0"/>
              <a:buChar char="•"/>
            </a:pPr>
            <a:r>
              <a:rPr lang="en-US" dirty="0"/>
              <a:t>Virgin Games (1981)</a:t>
            </a:r>
          </a:p>
          <a:p>
            <a:pPr>
              <a:buFont typeface="Arial" panose="020B0604020202020204" pitchFamily="34" charset="0"/>
              <a:buChar char="•"/>
            </a:pPr>
            <a:r>
              <a:rPr lang="en-US" dirty="0"/>
              <a:t>Virgin Cola (1994)</a:t>
            </a:r>
          </a:p>
          <a:p>
            <a:pPr>
              <a:buFont typeface="Arial" panose="020B0604020202020204" pitchFamily="34" charset="0"/>
              <a:buChar char="•"/>
            </a:pPr>
            <a:r>
              <a:rPr lang="en-US" dirty="0"/>
              <a:t>Virgin Vodka (1994), pre-mix drink, energy drink … Virgin Vine is still going under new ownership x2</a:t>
            </a:r>
          </a:p>
          <a:p>
            <a:pPr>
              <a:buFont typeface="Arial" panose="020B0604020202020204" pitchFamily="34" charset="0"/>
              <a:buChar char="•"/>
            </a:pPr>
            <a:r>
              <a:rPr lang="en-US" dirty="0"/>
              <a:t>Virgin Brides wedding dresses (1996)</a:t>
            </a:r>
          </a:p>
          <a:p>
            <a:pPr>
              <a:buFont typeface="Arial" panose="020B0604020202020204" pitchFamily="34" charset="0"/>
              <a:buChar char="•"/>
            </a:pPr>
            <a:r>
              <a:rPr lang="en-US" dirty="0"/>
              <a:t>Virgin Vie cosmetics (1997)</a:t>
            </a:r>
          </a:p>
          <a:p>
            <a:pPr>
              <a:buFont typeface="Arial" panose="020B0604020202020204" pitchFamily="34" charset="0"/>
              <a:buChar char="•"/>
            </a:pPr>
            <a:r>
              <a:rPr lang="en-US" dirty="0"/>
              <a:t>Virgin Clothing (1998)</a:t>
            </a:r>
          </a:p>
          <a:p>
            <a:pPr>
              <a:buFont typeface="Arial" panose="020B0604020202020204" pitchFamily="34" charset="0"/>
              <a:buChar char="•"/>
            </a:pPr>
            <a:r>
              <a:rPr lang="en-US" dirty="0"/>
              <a:t>Virgin Cars online auto sales (2000)</a:t>
            </a:r>
          </a:p>
          <a:p>
            <a:pPr>
              <a:buFont typeface="Arial" panose="020B0604020202020204" pitchFamily="34" charset="0"/>
              <a:buChar char="•"/>
            </a:pPr>
            <a:r>
              <a:rPr lang="en-US" dirty="0" err="1"/>
              <a:t>VirginStudent</a:t>
            </a:r>
            <a:r>
              <a:rPr lang="en-US" dirty="0"/>
              <a:t> social network (2000)</a:t>
            </a:r>
          </a:p>
          <a:p>
            <a:pPr>
              <a:buFont typeface="Arial" panose="020B0604020202020204" pitchFamily="34" charset="0"/>
              <a:buChar char="•"/>
            </a:pPr>
            <a:r>
              <a:rPr lang="en-US" dirty="0" err="1"/>
              <a:t>Virginware</a:t>
            </a:r>
            <a:r>
              <a:rPr lang="en-US" dirty="0"/>
              <a:t> lingerie (2003)</a:t>
            </a:r>
          </a:p>
          <a:p>
            <a:pPr>
              <a:buFont typeface="Arial" panose="020B0604020202020204" pitchFamily="34" charset="0"/>
              <a:buChar char="•"/>
            </a:pPr>
            <a:r>
              <a:rPr lang="en-US" dirty="0"/>
              <a:t>Virgin Pulse &amp; Virgin Digital (2004) vs iPod &amp; iTunes</a:t>
            </a:r>
          </a:p>
          <a:p>
            <a:pPr>
              <a:buFont typeface="Arial" panose="020B0604020202020204" pitchFamily="34" charset="0"/>
              <a:buChar char="•"/>
            </a:pPr>
            <a:r>
              <a:rPr lang="en-US" dirty="0"/>
              <a:t>On the closing of the last Virgin Megastore (1992-2009):</a:t>
            </a:r>
          </a:p>
          <a:p>
            <a:pPr marL="0" indent="0">
              <a:buNone/>
            </a:pPr>
            <a:r>
              <a:rPr lang="en-US" dirty="0"/>
              <a:t>“</a:t>
            </a:r>
            <a:r>
              <a:rPr lang="en-CA" dirty="0"/>
              <a:t>the scale of the losses meant that we had to sell the business to its management and focus our attention on markets where we could be the disrupter, not the disrupted”</a:t>
            </a: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893237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413E79-FD6D-1C46-A590-470CC44499D9}"/>
              </a:ext>
            </a:extLst>
          </p:cNvPr>
          <p:cNvSpPr>
            <a:spLocks noGrp="1"/>
          </p:cNvSpPr>
          <p:nvPr>
            <p:ph type="title"/>
          </p:nvPr>
        </p:nvSpPr>
        <p:spPr/>
        <p:txBody>
          <a:bodyPr>
            <a:normAutofit/>
          </a:bodyPr>
          <a:lstStyle/>
          <a:p>
            <a:r>
              <a:rPr lang="en-US" dirty="0"/>
              <a:t>Sticking to your competencies doesn’t always work either</a:t>
            </a:r>
          </a:p>
        </p:txBody>
      </p:sp>
      <p:sp>
        <p:nvSpPr>
          <p:cNvPr id="5" name="Content Placeholder 4">
            <a:extLst>
              <a:ext uri="{FF2B5EF4-FFF2-40B4-BE49-F238E27FC236}">
                <a16:creationId xmlns:a16="http://schemas.microsoft.com/office/drawing/2014/main" xmlns="" id="{269716A0-B463-FD47-B98D-D4528BC0D9BC}"/>
              </a:ext>
            </a:extLst>
          </p:cNvPr>
          <p:cNvSpPr>
            <a:spLocks noGrp="1"/>
          </p:cNvSpPr>
          <p:nvPr>
            <p:ph idx="1"/>
          </p:nvPr>
        </p:nvSpPr>
        <p:spPr>
          <a:xfrm>
            <a:off x="822959" y="1845734"/>
            <a:ext cx="8016241" cy="4023360"/>
          </a:xfrm>
        </p:spPr>
        <p:txBody>
          <a:bodyPr>
            <a:normAutofit lnSpcReduction="10000"/>
          </a:bodyPr>
          <a:lstStyle/>
          <a:p>
            <a:pPr>
              <a:buFont typeface="Arial" panose="020B0604020202020204" pitchFamily="34" charset="0"/>
              <a:buChar char="•"/>
            </a:pPr>
            <a:r>
              <a:rPr lang="en-US" dirty="0"/>
              <a:t>Home Depot – China, Turkey</a:t>
            </a:r>
          </a:p>
          <a:p>
            <a:pPr>
              <a:buFont typeface="Arial" panose="020B0604020202020204" pitchFamily="34" charset="0"/>
              <a:buChar char="•"/>
            </a:pPr>
            <a:r>
              <a:rPr lang="en-US" dirty="0"/>
              <a:t>Walmart – Germany, South Korea, Japan, India, Russia</a:t>
            </a:r>
          </a:p>
          <a:p>
            <a:pPr>
              <a:buFont typeface="Arial" panose="020B0604020202020204" pitchFamily="34" charset="0"/>
              <a:buChar char="•"/>
            </a:pPr>
            <a:r>
              <a:rPr lang="en-US" dirty="0"/>
              <a:t>Starbucks – Australia, Israel</a:t>
            </a:r>
          </a:p>
          <a:p>
            <a:pPr>
              <a:buFont typeface="Arial" panose="020B0604020202020204" pitchFamily="34" charset="0"/>
              <a:buChar char="•"/>
            </a:pPr>
            <a:r>
              <a:rPr lang="en-US" dirty="0"/>
              <a:t>Best Buy – UK, China </a:t>
            </a:r>
          </a:p>
          <a:p>
            <a:pPr>
              <a:buFont typeface="Arial" panose="020B0604020202020204" pitchFamily="34" charset="0"/>
              <a:buChar char="•"/>
            </a:pPr>
            <a:r>
              <a:rPr lang="en-US" dirty="0"/>
              <a:t>Target – Canada</a:t>
            </a:r>
          </a:p>
          <a:p>
            <a:pPr>
              <a:buFont typeface="Arial" panose="020B0604020202020204" pitchFamily="34" charset="0"/>
              <a:buChar char="•"/>
            </a:pPr>
            <a:r>
              <a:rPr lang="en-US" dirty="0"/>
              <a:t>Carrefour – Thailand, Malaysia, Russia, USA</a:t>
            </a:r>
          </a:p>
          <a:p>
            <a:pPr>
              <a:buFont typeface="Arial" panose="020B0604020202020204" pitchFamily="34" charset="0"/>
              <a:buChar char="•"/>
            </a:pPr>
            <a:r>
              <a:rPr lang="en-US" dirty="0"/>
              <a:t>McDonald’s – Caribbean, Macedonia, Iceland, Bolivia, </a:t>
            </a:r>
            <a:r>
              <a:rPr lang="en-US" dirty="0" err="1"/>
              <a:t>McPizza</a:t>
            </a: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2386126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Illuminating the Pathway: How to Measure Innovation</a:t>
            </a:r>
          </a:p>
        </p:txBody>
      </p:sp>
      <p:sp>
        <p:nvSpPr>
          <p:cNvPr id="3" name="Text Placeholder 2"/>
          <p:cNvSpPr>
            <a:spLocks noGrp="1"/>
          </p:cNvSpPr>
          <p:nvPr>
            <p:ph type="body" idx="1"/>
          </p:nvPr>
        </p:nvSpPr>
        <p:spPr/>
        <p:txBody>
          <a:bodyPr/>
          <a:lstStyle/>
          <a:p>
            <a:r>
              <a:rPr lang="en-US" dirty="0"/>
              <a:t>Chapter 6</a:t>
            </a:r>
          </a:p>
        </p:txBody>
      </p:sp>
    </p:spTree>
    <p:extLst>
      <p:ext uri="{BB962C8B-B14F-4D97-AF65-F5344CB8AC3E}">
        <p14:creationId xmlns:p14="http://schemas.microsoft.com/office/powerpoint/2010/main" val="343496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3"/>
          <p:cNvSpPr>
            <a:spLocks noGrp="1" noChangeArrowheads="1"/>
          </p:cNvSpPr>
          <p:nvPr>
            <p:ph type="title"/>
          </p:nvPr>
        </p:nvSpPr>
        <p:spPr/>
        <p:txBody>
          <a:bodyPr/>
          <a:lstStyle/>
          <a:p>
            <a:pPr eaLnBrk="1" hangingPunct="1"/>
            <a:r>
              <a:rPr lang="en-US" sz="3200"/>
              <a:t>M.I.W. Chapt. 6:  How to Measure Innovation</a:t>
            </a:r>
          </a:p>
        </p:txBody>
      </p:sp>
      <p:sp>
        <p:nvSpPr>
          <p:cNvPr id="5123" name="Rectangle 2"/>
          <p:cNvSpPr>
            <a:spLocks noGrp="1" noChangeArrowheads="1"/>
          </p:cNvSpPr>
          <p:nvPr>
            <p:ph idx="1"/>
          </p:nvPr>
        </p:nvSpPr>
        <p:spPr/>
        <p:txBody>
          <a:bodyPr>
            <a:normAutofit fontScale="92500" lnSpcReduction="20000"/>
          </a:bodyPr>
          <a:lstStyle/>
          <a:p>
            <a:pPr>
              <a:buFont typeface="Arial" panose="020B0604020202020204" pitchFamily="34" charset="0"/>
              <a:buChar char="•"/>
            </a:pPr>
            <a:r>
              <a:rPr lang="en-US" sz="3600" b="1" dirty="0"/>
              <a:t>What gets measured gets done – so be careful what you measure</a:t>
            </a:r>
            <a:endParaRPr lang="en-US" sz="3200" b="1" dirty="0"/>
          </a:p>
          <a:p>
            <a:pPr>
              <a:buFont typeface="Arial" panose="020B0604020202020204" pitchFamily="34" charset="0"/>
              <a:buChar char="•"/>
            </a:pPr>
            <a:r>
              <a:rPr lang="en-US" sz="3200" dirty="0"/>
              <a:t>Measurement is one of the most critical elements of success in innovation.  When measurement systems are not aligned with the strategy and not tailored to the portfolio’s mix of incremental, semi-radical, and radical innovation, managers lose a key source of information.</a:t>
            </a:r>
          </a:p>
          <a:p>
            <a:pPr>
              <a:buFont typeface="Arial" panose="020B0604020202020204" pitchFamily="34" charset="0"/>
              <a:buChar char="•"/>
            </a:pPr>
            <a:r>
              <a:rPr lang="en-US" sz="3200" dirty="0"/>
              <a:t>Financial &amp; non-financial measurements</a:t>
            </a:r>
            <a:endParaRPr lang="en-US" dirty="0"/>
          </a:p>
          <a:p>
            <a:pPr eaLnBrk="1" hangingPunct="1">
              <a:buFontTx/>
              <a:buNone/>
            </a:pPr>
            <a:endParaRPr lang="en-US" sz="2400" dirty="0"/>
          </a:p>
        </p:txBody>
      </p:sp>
    </p:spTree>
    <p:extLst>
      <p:ext uri="{BB962C8B-B14F-4D97-AF65-F5344CB8AC3E}">
        <p14:creationId xmlns:p14="http://schemas.microsoft.com/office/powerpoint/2010/main" val="2865722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Measure Cont.	</a:t>
            </a:r>
          </a:p>
        </p:txBody>
      </p:sp>
      <p:sp>
        <p:nvSpPr>
          <p:cNvPr id="3" name="Content Placeholder 2"/>
          <p:cNvSpPr>
            <a:spLocks noGrp="1"/>
          </p:cNvSpPr>
          <p:nvPr>
            <p:ph idx="1"/>
          </p:nvPr>
        </p:nvSpPr>
        <p:spPr/>
        <p:txBody>
          <a:bodyPr>
            <a:normAutofit fontScale="85000" lnSpcReduction="20000"/>
          </a:bodyPr>
          <a:lstStyle/>
          <a:p>
            <a:pPr>
              <a:buFont typeface="Arial" panose="020B0604020202020204" pitchFamily="34" charset="0"/>
              <a:buChar char="•"/>
            </a:pPr>
            <a:r>
              <a:rPr lang="en-US" dirty="0"/>
              <a:t>Understand strategy and business model innovation for your company, and build a measurement system for innovation that is tied to both.</a:t>
            </a:r>
          </a:p>
          <a:p>
            <a:pPr>
              <a:buFont typeface="Arial" panose="020B0604020202020204" pitchFamily="34" charset="0"/>
              <a:buChar char="•"/>
            </a:pPr>
            <a:r>
              <a:rPr lang="en-US" dirty="0"/>
              <a:t>Know what you want to achieve with each measurement system at each level of the organization.</a:t>
            </a:r>
          </a:p>
          <a:p>
            <a:pPr>
              <a:buFont typeface="Arial" panose="020B0604020202020204" pitchFamily="34" charset="0"/>
              <a:buChar char="•"/>
            </a:pPr>
            <a:r>
              <a:rPr lang="en-US" dirty="0"/>
              <a:t>Tailor the innovation-measurement system to match the mix of incremental, semi radical and radical innovative strategies.</a:t>
            </a:r>
          </a:p>
          <a:p>
            <a:pPr>
              <a:buFont typeface="Arial" panose="020B0604020202020204" pitchFamily="34" charset="0"/>
              <a:buChar char="•"/>
            </a:pPr>
            <a:r>
              <a:rPr lang="en-US" dirty="0"/>
              <a:t>Change your measurements as your strategy and organization change.</a:t>
            </a:r>
          </a:p>
          <a:p>
            <a:pPr>
              <a:buFont typeface="Arial" panose="020B0604020202020204" pitchFamily="34" charset="0"/>
              <a:buChar char="•"/>
            </a:pPr>
            <a:r>
              <a:rPr lang="en-US" dirty="0"/>
              <a:t>Build your innovation measurement system to avoid the seven barriers (pp. 176-179).</a:t>
            </a:r>
          </a:p>
        </p:txBody>
      </p:sp>
    </p:spTree>
    <p:extLst>
      <p:ext uri="{BB962C8B-B14F-4D97-AF65-F5344CB8AC3E}">
        <p14:creationId xmlns:p14="http://schemas.microsoft.com/office/powerpoint/2010/main" val="4194348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p:cNvSpPr>
            <a:spLocks noGrp="1" noChangeArrowheads="1"/>
          </p:cNvSpPr>
          <p:nvPr>
            <p:ph type="title"/>
          </p:nvPr>
        </p:nvSpPr>
        <p:spPr/>
        <p:txBody>
          <a:bodyPr/>
          <a:lstStyle/>
          <a:p>
            <a:pPr eaLnBrk="1" hangingPunct="1"/>
            <a:r>
              <a:rPr lang="en-US" sz="3200"/>
              <a:t>3 Roles of a Measurement System</a:t>
            </a:r>
          </a:p>
        </p:txBody>
      </p:sp>
      <p:sp>
        <p:nvSpPr>
          <p:cNvPr id="6147" name="Rectangle 2"/>
          <p:cNvSpPr>
            <a:spLocks noGrp="1" noChangeArrowheads="1"/>
          </p:cNvSpPr>
          <p:nvPr>
            <p:ph idx="1"/>
          </p:nvPr>
        </p:nvSpPr>
        <p:spPr>
          <a:xfrm>
            <a:off x="822959" y="1845734"/>
            <a:ext cx="7543801" cy="4023360"/>
          </a:xfrm>
        </p:spPr>
        <p:txBody>
          <a:bodyPr/>
          <a:lstStyle/>
          <a:p>
            <a:pPr marL="514350" indent="-514350" eaLnBrk="1" hangingPunct="1">
              <a:buFont typeface="Garamond" pitchFamily="1" charset="0"/>
              <a:buAutoNum type="arabicPeriod"/>
            </a:pPr>
            <a:r>
              <a:rPr lang="en-US" sz="2800" dirty="0"/>
              <a:t>Plan: define and communicate strategy</a:t>
            </a:r>
          </a:p>
          <a:p>
            <a:pPr marL="806958" lvl="1" indent="-514350"/>
            <a:r>
              <a:rPr lang="en-US" dirty="0"/>
              <a:t>Clear &amp; explicit expectations of the strategy</a:t>
            </a:r>
          </a:p>
          <a:p>
            <a:pPr marL="514350" indent="-514350" eaLnBrk="1" hangingPunct="1">
              <a:buFont typeface="Garamond" pitchFamily="1" charset="0"/>
              <a:buAutoNum type="arabicPeriod"/>
            </a:pPr>
            <a:r>
              <a:rPr lang="en-US" sz="2800" dirty="0"/>
              <a:t>Monitor</a:t>
            </a:r>
          </a:p>
          <a:p>
            <a:pPr marL="806958" lvl="1" indent="-514350"/>
            <a:r>
              <a:rPr lang="en-US" dirty="0"/>
              <a:t>Track execution of innovation efforts, evaluate performance</a:t>
            </a:r>
          </a:p>
          <a:p>
            <a:pPr marL="514350" indent="-514350" eaLnBrk="1" hangingPunct="1">
              <a:buFont typeface="Garamond" pitchFamily="1" charset="0"/>
              <a:buAutoNum type="arabicPeriod"/>
            </a:pPr>
            <a:r>
              <a:rPr lang="en-US" sz="2800" dirty="0"/>
              <a:t>Learn:  identify new opportunities</a:t>
            </a:r>
          </a:p>
          <a:p>
            <a:pPr marL="806958" lvl="1" indent="-514350"/>
            <a:r>
              <a:rPr lang="en-US" sz="2000" dirty="0"/>
              <a:t>Learn new solutions to achieve performance goals, new business, or tech opportunities</a:t>
            </a:r>
          </a:p>
        </p:txBody>
      </p:sp>
    </p:spTree>
    <p:extLst>
      <p:ext uri="{BB962C8B-B14F-4D97-AF65-F5344CB8AC3E}">
        <p14:creationId xmlns:p14="http://schemas.microsoft.com/office/powerpoint/2010/main" val="564120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xmlns="" id="{CD06F28B-36A7-B74A-BC73-1099FA4C15F1}"/>
              </a:ext>
            </a:extLst>
          </p:cNvPr>
          <p:cNvSpPr>
            <a:spLocks noGrp="1"/>
          </p:cNvSpPr>
          <p:nvPr>
            <p:ph type="title"/>
          </p:nvPr>
        </p:nvSpPr>
        <p:spPr/>
        <p:txBody>
          <a:bodyPr/>
          <a:lstStyle/>
          <a:p>
            <a:r>
              <a:rPr lang="en-US" dirty="0"/>
              <a:t>Figure 6.1 Three roles of measurement systems (p.150) </a:t>
            </a:r>
          </a:p>
        </p:txBody>
      </p:sp>
      <p:sp>
        <p:nvSpPr>
          <p:cNvPr id="4" name="Rectangle 6">
            <a:extLst>
              <a:ext uri="{FF2B5EF4-FFF2-40B4-BE49-F238E27FC236}">
                <a16:creationId xmlns:a16="http://schemas.microsoft.com/office/drawing/2014/main" xmlns="" id="{88192A39-9B1E-5347-8EB6-99F442916552}"/>
              </a:ext>
            </a:extLst>
          </p:cNvPr>
          <p:cNvSpPr>
            <a:spLocks noChangeArrowheads="1"/>
          </p:cNvSpPr>
          <p:nvPr/>
        </p:nvSpPr>
        <p:spPr bwMode="auto">
          <a:xfrm>
            <a:off x="1447800" y="2590800"/>
            <a:ext cx="6096000" cy="587829"/>
          </a:xfrm>
          <a:prstGeom prst="rect">
            <a:avLst/>
          </a:prstGeom>
          <a:solidFill>
            <a:schemeClr val="accent1"/>
          </a:solidFill>
          <a:ln w="9525" algn="ctr">
            <a:solidFill>
              <a:schemeClr val="tx1"/>
            </a:solidFill>
            <a:round/>
            <a:headEnd/>
            <a:tailEnd/>
          </a:ln>
        </p:spPr>
        <p:txBody>
          <a:bodyPr/>
          <a:lstStyle/>
          <a:p>
            <a:pPr algn="ctr"/>
            <a:r>
              <a:rPr lang="en-CA" sz="2400" dirty="0"/>
              <a:t>Top Management Team</a:t>
            </a:r>
          </a:p>
        </p:txBody>
      </p:sp>
      <p:sp>
        <p:nvSpPr>
          <p:cNvPr id="5" name="Rectangle 7">
            <a:extLst>
              <a:ext uri="{FF2B5EF4-FFF2-40B4-BE49-F238E27FC236}">
                <a16:creationId xmlns:a16="http://schemas.microsoft.com/office/drawing/2014/main" xmlns="" id="{C588E94E-7CD0-6445-896A-725A7DB2087F}"/>
              </a:ext>
            </a:extLst>
          </p:cNvPr>
          <p:cNvSpPr>
            <a:spLocks noChangeArrowheads="1"/>
          </p:cNvSpPr>
          <p:nvPr/>
        </p:nvSpPr>
        <p:spPr bwMode="auto">
          <a:xfrm>
            <a:off x="1447800" y="4702630"/>
            <a:ext cx="6096000" cy="592664"/>
          </a:xfrm>
          <a:prstGeom prst="rect">
            <a:avLst/>
          </a:prstGeom>
          <a:solidFill>
            <a:schemeClr val="accent1"/>
          </a:solidFill>
          <a:ln w="9525" algn="ctr">
            <a:solidFill>
              <a:schemeClr val="tx1"/>
            </a:solidFill>
            <a:round/>
            <a:headEnd/>
            <a:tailEnd/>
          </a:ln>
        </p:spPr>
        <p:txBody>
          <a:bodyPr/>
          <a:lstStyle/>
          <a:p>
            <a:pPr algn="ctr"/>
            <a:r>
              <a:rPr lang="en-CA" sz="2800" dirty="0"/>
              <a:t>Organization</a:t>
            </a:r>
          </a:p>
        </p:txBody>
      </p:sp>
      <p:sp>
        <p:nvSpPr>
          <p:cNvPr id="6" name="Down Arrow 8">
            <a:extLst>
              <a:ext uri="{FF2B5EF4-FFF2-40B4-BE49-F238E27FC236}">
                <a16:creationId xmlns:a16="http://schemas.microsoft.com/office/drawing/2014/main" xmlns="" id="{69A39583-8B49-5043-B090-B1DACADEC1BE}"/>
              </a:ext>
            </a:extLst>
          </p:cNvPr>
          <p:cNvSpPr>
            <a:spLocks noChangeArrowheads="1"/>
          </p:cNvSpPr>
          <p:nvPr/>
        </p:nvSpPr>
        <p:spPr bwMode="auto">
          <a:xfrm>
            <a:off x="1752600" y="3559630"/>
            <a:ext cx="609600" cy="914400"/>
          </a:xfrm>
          <a:prstGeom prst="downArrow">
            <a:avLst>
              <a:gd name="adj1" fmla="val 50000"/>
              <a:gd name="adj2" fmla="val 50000"/>
            </a:avLst>
          </a:prstGeom>
          <a:solidFill>
            <a:schemeClr val="accent1"/>
          </a:solidFill>
          <a:ln w="9525" algn="ctr">
            <a:solidFill>
              <a:schemeClr val="tx1"/>
            </a:solidFill>
            <a:round/>
            <a:headEnd/>
            <a:tailEnd/>
          </a:ln>
        </p:spPr>
        <p:txBody>
          <a:bodyPr/>
          <a:lstStyle/>
          <a:p>
            <a:endParaRPr lang="en-CA"/>
          </a:p>
        </p:txBody>
      </p:sp>
      <p:sp>
        <p:nvSpPr>
          <p:cNvPr id="7" name="Up Arrow 9">
            <a:extLst>
              <a:ext uri="{FF2B5EF4-FFF2-40B4-BE49-F238E27FC236}">
                <a16:creationId xmlns:a16="http://schemas.microsoft.com/office/drawing/2014/main" xmlns="" id="{13A7CA9E-E9D8-6B48-B15B-6FBC431B9205}"/>
              </a:ext>
            </a:extLst>
          </p:cNvPr>
          <p:cNvSpPr>
            <a:spLocks noChangeArrowheads="1"/>
          </p:cNvSpPr>
          <p:nvPr/>
        </p:nvSpPr>
        <p:spPr bwMode="auto">
          <a:xfrm>
            <a:off x="3962400" y="3635830"/>
            <a:ext cx="762000" cy="838200"/>
          </a:xfrm>
          <a:prstGeom prst="upArrow">
            <a:avLst>
              <a:gd name="adj1" fmla="val 50000"/>
              <a:gd name="adj2" fmla="val 49999"/>
            </a:avLst>
          </a:prstGeom>
          <a:solidFill>
            <a:schemeClr val="accent1"/>
          </a:solidFill>
          <a:ln w="9525" algn="ctr">
            <a:solidFill>
              <a:schemeClr val="tx1"/>
            </a:solidFill>
            <a:round/>
            <a:headEnd/>
            <a:tailEnd/>
          </a:ln>
        </p:spPr>
        <p:txBody>
          <a:bodyPr/>
          <a:lstStyle/>
          <a:p>
            <a:endParaRPr lang="en-CA"/>
          </a:p>
        </p:txBody>
      </p:sp>
      <p:sp>
        <p:nvSpPr>
          <p:cNvPr id="8" name="Up-Down Arrow 10">
            <a:extLst>
              <a:ext uri="{FF2B5EF4-FFF2-40B4-BE49-F238E27FC236}">
                <a16:creationId xmlns:a16="http://schemas.microsoft.com/office/drawing/2014/main" xmlns="" id="{746E1990-CA6C-7E4F-AE1F-994D7542695F}"/>
              </a:ext>
            </a:extLst>
          </p:cNvPr>
          <p:cNvSpPr>
            <a:spLocks noChangeArrowheads="1"/>
          </p:cNvSpPr>
          <p:nvPr/>
        </p:nvSpPr>
        <p:spPr bwMode="auto">
          <a:xfrm>
            <a:off x="6172200" y="3559630"/>
            <a:ext cx="609600" cy="990600"/>
          </a:xfrm>
          <a:prstGeom prst="upDownArrow">
            <a:avLst>
              <a:gd name="adj1" fmla="val 50000"/>
              <a:gd name="adj2" fmla="val 49999"/>
            </a:avLst>
          </a:prstGeom>
          <a:solidFill>
            <a:schemeClr val="accent1"/>
          </a:solidFill>
          <a:ln w="9525" algn="ctr">
            <a:solidFill>
              <a:schemeClr val="tx1"/>
            </a:solidFill>
            <a:round/>
            <a:headEnd/>
            <a:tailEnd/>
          </a:ln>
        </p:spPr>
        <p:txBody>
          <a:bodyPr/>
          <a:lstStyle/>
          <a:p>
            <a:endParaRPr lang="en-CA"/>
          </a:p>
        </p:txBody>
      </p:sp>
      <p:sp>
        <p:nvSpPr>
          <p:cNvPr id="9" name="TextBox 11">
            <a:extLst>
              <a:ext uri="{FF2B5EF4-FFF2-40B4-BE49-F238E27FC236}">
                <a16:creationId xmlns:a16="http://schemas.microsoft.com/office/drawing/2014/main" xmlns="" id="{F24C9C0A-CF9B-564D-9587-A4236C3CA75C}"/>
              </a:ext>
            </a:extLst>
          </p:cNvPr>
          <p:cNvSpPr txBox="1">
            <a:spLocks noChangeArrowheads="1"/>
          </p:cNvSpPr>
          <p:nvPr/>
        </p:nvSpPr>
        <p:spPr bwMode="auto">
          <a:xfrm>
            <a:off x="1524000" y="3254830"/>
            <a:ext cx="5943600" cy="369888"/>
          </a:xfrm>
          <a:prstGeom prst="rect">
            <a:avLst/>
          </a:prstGeom>
          <a:noFill/>
          <a:ln w="9525">
            <a:noFill/>
            <a:miter lim="800000"/>
            <a:headEnd/>
            <a:tailEnd/>
          </a:ln>
        </p:spPr>
        <p:txBody>
          <a:bodyPr>
            <a:spAutoFit/>
          </a:bodyPr>
          <a:lstStyle/>
          <a:p>
            <a:r>
              <a:rPr lang="en-CA" dirty="0"/>
              <a:t>Communicate	        Monitor		Learn</a:t>
            </a:r>
          </a:p>
        </p:txBody>
      </p:sp>
    </p:spTree>
    <p:extLst>
      <p:ext uri="{BB962C8B-B14F-4D97-AF65-F5344CB8AC3E}">
        <p14:creationId xmlns:p14="http://schemas.microsoft.com/office/powerpoint/2010/main" val="2882594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Balanced Scorecard Approach to Measuring Innovation</a:t>
            </a:r>
          </a:p>
        </p:txBody>
      </p:sp>
      <p:pic>
        <p:nvPicPr>
          <p:cNvPr id="6" name="Content Placeholder 5" descr="&lt;strong&gt;Balanced Scorecard&lt;/strong&gt; White | Flickr - Photo Shar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4960" y="1828800"/>
            <a:ext cx="6019800" cy="4418533"/>
          </a:xfrm>
        </p:spPr>
      </p:pic>
    </p:spTree>
    <p:extLst>
      <p:ext uri="{BB962C8B-B14F-4D97-AF65-F5344CB8AC3E}">
        <p14:creationId xmlns:p14="http://schemas.microsoft.com/office/powerpoint/2010/main" val="313582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p:cNvSpPr>
            <a:spLocks noGrp="1" noChangeArrowheads="1"/>
          </p:cNvSpPr>
          <p:nvPr>
            <p:ph type="title"/>
          </p:nvPr>
        </p:nvSpPr>
        <p:spPr/>
        <p:txBody>
          <a:bodyPr>
            <a:normAutofit/>
          </a:bodyPr>
          <a:lstStyle/>
          <a:p>
            <a:pPr eaLnBrk="1" hangingPunct="1"/>
            <a:r>
              <a:rPr lang="en-US" sz="4400"/>
              <a:t>  </a:t>
            </a:r>
            <a:r>
              <a:rPr lang="en-US" sz="3200"/>
              <a:t>A Business Model of Innovation</a:t>
            </a:r>
            <a:endParaRPr lang="en-US" sz="3200" b="0"/>
          </a:p>
        </p:txBody>
      </p:sp>
      <p:sp>
        <p:nvSpPr>
          <p:cNvPr id="7171" name="Rectangle 2"/>
          <p:cNvSpPr>
            <a:spLocks noGrp="1" noChangeArrowheads="1"/>
          </p:cNvSpPr>
          <p:nvPr>
            <p:ph idx="1"/>
          </p:nvPr>
        </p:nvSpPr>
        <p:spPr/>
        <p:txBody>
          <a:bodyPr/>
          <a:lstStyle/>
          <a:p>
            <a:pPr eaLnBrk="1" hangingPunct="1">
              <a:buFontTx/>
              <a:buNone/>
            </a:pPr>
            <a:r>
              <a:rPr lang="en-US"/>
              <a:t>	</a:t>
            </a:r>
            <a:endParaRPr lang="en-US" sz="2200"/>
          </a:p>
        </p:txBody>
      </p:sp>
      <p:graphicFrame>
        <p:nvGraphicFramePr>
          <p:cNvPr id="7" name="Diagram 6"/>
          <p:cNvGraphicFramePr/>
          <p:nvPr/>
        </p:nvGraphicFramePr>
        <p:xfrm>
          <a:off x="457200" y="914400"/>
          <a:ext cx="8153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7620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3"/>
          <p:cNvSpPr>
            <a:spLocks noGrp="1" noChangeArrowheads="1"/>
          </p:cNvSpPr>
          <p:nvPr>
            <p:ph type="title"/>
          </p:nvPr>
        </p:nvSpPr>
        <p:spPr/>
        <p:txBody>
          <a:bodyPr>
            <a:normAutofit/>
          </a:bodyPr>
          <a:lstStyle/>
          <a:p>
            <a:pPr eaLnBrk="1" hangingPunct="1"/>
            <a:r>
              <a:rPr lang="en-US" sz="4400"/>
              <a:t>  </a:t>
            </a:r>
            <a:r>
              <a:rPr lang="en-US" sz="3200"/>
              <a:t>A Business Model of Innovation</a:t>
            </a:r>
            <a:endParaRPr lang="en-US" sz="3200" b="0"/>
          </a:p>
        </p:txBody>
      </p:sp>
      <p:sp>
        <p:nvSpPr>
          <p:cNvPr id="8195" name="Rectangle 2"/>
          <p:cNvSpPr>
            <a:spLocks noGrp="1" noChangeArrowheads="1"/>
          </p:cNvSpPr>
          <p:nvPr>
            <p:ph idx="1"/>
          </p:nvPr>
        </p:nvSpPr>
        <p:spPr>
          <a:xfrm>
            <a:off x="822959" y="1845734"/>
            <a:ext cx="7543801" cy="4402666"/>
          </a:xfrm>
        </p:spPr>
        <p:txBody>
          <a:bodyPr>
            <a:normAutofit fontScale="92500" lnSpcReduction="10000"/>
          </a:bodyPr>
          <a:lstStyle/>
          <a:p>
            <a:pPr marL="342900" indent="-342900"/>
            <a:r>
              <a:rPr lang="en-CA" sz="2400" dirty="0"/>
              <a:t>Inputs are the resources devoted to the innovation effort.  Different types of inputs include:</a:t>
            </a:r>
          </a:p>
          <a:p>
            <a:pPr marL="342900" indent="-342900"/>
            <a:r>
              <a:rPr lang="en-CA" sz="2400" b="1" dirty="0"/>
              <a:t>Tangible resources</a:t>
            </a:r>
            <a:r>
              <a:rPr lang="en-CA" sz="2400" dirty="0"/>
              <a:t> – capital, time, software, physical infrastructure</a:t>
            </a:r>
          </a:p>
          <a:p>
            <a:pPr marL="342900" indent="-342900"/>
            <a:r>
              <a:rPr lang="en-CA" sz="2400" b="1" dirty="0"/>
              <a:t>Intangibles</a:t>
            </a:r>
            <a:r>
              <a:rPr lang="en-CA" sz="2400" dirty="0"/>
              <a:t> – talent, motivation, culture, knowledge, brands</a:t>
            </a:r>
          </a:p>
          <a:p>
            <a:pPr marL="342900" indent="-342900"/>
            <a:r>
              <a:rPr lang="en-CA" sz="2400" b="1" dirty="0"/>
              <a:t>Innovation structure</a:t>
            </a:r>
            <a:r>
              <a:rPr lang="en-CA" sz="2400" dirty="0"/>
              <a:t> – interest groups and corp. venture capital</a:t>
            </a:r>
          </a:p>
          <a:p>
            <a:pPr marL="342900" indent="-342900"/>
            <a:r>
              <a:rPr lang="en-CA" sz="2400" b="1" dirty="0"/>
              <a:t>Innovation strategy</a:t>
            </a:r>
            <a:r>
              <a:rPr lang="en-CA" sz="2400" dirty="0"/>
              <a:t> – Innovation platforms, position in Innovation Matrix</a:t>
            </a:r>
          </a:p>
          <a:p>
            <a:pPr marL="342900" indent="-342900"/>
            <a:r>
              <a:rPr lang="en-CA" sz="2400" b="1" dirty="0"/>
              <a:t>External network</a:t>
            </a:r>
            <a:r>
              <a:rPr lang="en-CA" sz="2400" dirty="0"/>
              <a:t> – partners, customers, suppliers</a:t>
            </a:r>
          </a:p>
          <a:p>
            <a:pPr marL="342900" indent="-342900"/>
            <a:r>
              <a:rPr lang="en-CA" sz="2400" b="1" dirty="0"/>
              <a:t>Innovation systems</a:t>
            </a:r>
            <a:r>
              <a:rPr lang="en-CA" sz="2400" dirty="0"/>
              <a:t> – systems for recruiting, training, execution and value creation</a:t>
            </a:r>
          </a:p>
          <a:p>
            <a:pPr eaLnBrk="1" hangingPunct="1">
              <a:buFontTx/>
              <a:buNone/>
            </a:pPr>
            <a:endParaRPr lang="en-US" sz="2200" dirty="0"/>
          </a:p>
        </p:txBody>
      </p:sp>
      <p:graphicFrame>
        <p:nvGraphicFramePr>
          <p:cNvPr id="7" name="Diagram 6"/>
          <p:cNvGraphicFramePr/>
          <p:nvPr>
            <p:extLst/>
          </p:nvPr>
        </p:nvGraphicFramePr>
        <p:xfrm>
          <a:off x="6629400" y="952606"/>
          <a:ext cx="2057400" cy="76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3626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3"/>
          <p:cNvSpPr>
            <a:spLocks noGrp="1" noChangeArrowheads="1"/>
          </p:cNvSpPr>
          <p:nvPr>
            <p:ph type="title"/>
          </p:nvPr>
        </p:nvSpPr>
        <p:spPr/>
        <p:txBody>
          <a:bodyPr>
            <a:normAutofit/>
          </a:bodyPr>
          <a:lstStyle/>
          <a:p>
            <a:pPr eaLnBrk="1" hangingPunct="1"/>
            <a:r>
              <a:rPr lang="en-US" sz="4400"/>
              <a:t>  </a:t>
            </a:r>
            <a:r>
              <a:rPr lang="en-US" sz="3200"/>
              <a:t>A Business Model of Innovation</a:t>
            </a:r>
            <a:endParaRPr lang="en-US" sz="3200" b="0"/>
          </a:p>
        </p:txBody>
      </p:sp>
      <p:sp>
        <p:nvSpPr>
          <p:cNvPr id="9219" name="Rectangle 2"/>
          <p:cNvSpPr>
            <a:spLocks noGrp="1" noChangeArrowheads="1"/>
          </p:cNvSpPr>
          <p:nvPr>
            <p:ph idx="1"/>
          </p:nvPr>
        </p:nvSpPr>
        <p:spPr/>
        <p:txBody>
          <a:bodyPr/>
          <a:lstStyle/>
          <a:p>
            <a:pPr eaLnBrk="1" hangingPunct="1">
              <a:buFontTx/>
              <a:buNone/>
            </a:pPr>
            <a:r>
              <a:rPr lang="en-US"/>
              <a:t>	</a:t>
            </a:r>
            <a:endParaRPr lang="en-US" sz="2200"/>
          </a:p>
        </p:txBody>
      </p:sp>
      <p:graphicFrame>
        <p:nvGraphicFramePr>
          <p:cNvPr id="7" name="Diagram 6"/>
          <p:cNvGraphicFramePr/>
          <p:nvPr>
            <p:extLst/>
          </p:nvPr>
        </p:nvGraphicFramePr>
        <p:xfrm>
          <a:off x="6705600" y="906348"/>
          <a:ext cx="2057400" cy="76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222" name="TextBox 7"/>
          <p:cNvSpPr txBox="1">
            <a:spLocks noChangeArrowheads="1"/>
          </p:cNvSpPr>
          <p:nvPr/>
        </p:nvSpPr>
        <p:spPr bwMode="auto">
          <a:xfrm>
            <a:off x="685800" y="1828800"/>
            <a:ext cx="8229600" cy="3785652"/>
          </a:xfrm>
          <a:prstGeom prst="rect">
            <a:avLst/>
          </a:prstGeom>
          <a:noFill/>
          <a:ln w="9525">
            <a:noFill/>
            <a:miter lim="800000"/>
            <a:headEnd/>
            <a:tailEnd/>
          </a:ln>
        </p:spPr>
        <p:txBody>
          <a:bodyPr>
            <a:spAutoFit/>
          </a:bodyPr>
          <a:lstStyle/>
          <a:p>
            <a:r>
              <a:rPr lang="en-CA" sz="2400" dirty="0"/>
              <a:t>Combine inputs and transform them:</a:t>
            </a:r>
          </a:p>
          <a:p>
            <a:pPr>
              <a:buFont typeface="Arial" charset="0"/>
              <a:buChar char="•"/>
            </a:pPr>
            <a:r>
              <a:rPr lang="en-CA" sz="2400" b="1" dirty="0"/>
              <a:t>Creative process – </a:t>
            </a:r>
            <a:r>
              <a:rPr lang="en-CA" sz="2400" dirty="0"/>
              <a:t>tracks the quality of ideas, the ability to explore them, and the conversion rate into projects &amp; value.</a:t>
            </a:r>
          </a:p>
          <a:p>
            <a:pPr>
              <a:buFont typeface="Arial" charset="0"/>
              <a:buChar char="•"/>
            </a:pPr>
            <a:r>
              <a:rPr lang="en-CA" sz="2400" b="1" dirty="0"/>
              <a:t>Project execution – </a:t>
            </a:r>
            <a:r>
              <a:rPr lang="en-CA" sz="2400" dirty="0"/>
              <a:t>tracks the evolution of projects    currently underway.</a:t>
            </a:r>
          </a:p>
          <a:p>
            <a:pPr>
              <a:buFont typeface="Arial" charset="0"/>
              <a:buChar char="•"/>
            </a:pPr>
            <a:r>
              <a:rPr lang="en-CA" sz="2400" b="1" dirty="0"/>
              <a:t>Integrated execution – </a:t>
            </a:r>
            <a:r>
              <a:rPr lang="en-CA" sz="2400" dirty="0"/>
              <a:t>tracks</a:t>
            </a:r>
            <a:r>
              <a:rPr lang="en-CA" sz="2400" b="1" dirty="0"/>
              <a:t> </a:t>
            </a:r>
            <a:r>
              <a:rPr lang="en-CA" sz="2400" dirty="0"/>
              <a:t>aggregate performance of all projects</a:t>
            </a:r>
          </a:p>
          <a:p>
            <a:pPr>
              <a:buFont typeface="Arial" charset="0"/>
              <a:buChar char="•"/>
            </a:pPr>
            <a:r>
              <a:rPr lang="en-CA" sz="2400" b="1" dirty="0"/>
              <a:t>Balance innovation portfolio </a:t>
            </a:r>
            <a:r>
              <a:rPr lang="en-CA" sz="2400" dirty="0"/>
              <a:t>– tracks the mix of projects within Innovation Matrix and its alignment with strategy</a:t>
            </a:r>
          </a:p>
        </p:txBody>
      </p:sp>
    </p:spTree>
    <p:extLst>
      <p:ext uri="{BB962C8B-B14F-4D97-AF65-F5344CB8AC3E}">
        <p14:creationId xmlns:p14="http://schemas.microsoft.com/office/powerpoint/2010/main" val="282587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3"/>
          <p:cNvSpPr>
            <a:spLocks noGrp="1" noChangeArrowheads="1"/>
          </p:cNvSpPr>
          <p:nvPr>
            <p:ph type="title"/>
          </p:nvPr>
        </p:nvSpPr>
        <p:spPr/>
        <p:txBody>
          <a:bodyPr>
            <a:normAutofit/>
          </a:bodyPr>
          <a:lstStyle/>
          <a:p>
            <a:pPr eaLnBrk="1" hangingPunct="1"/>
            <a:r>
              <a:rPr lang="en-US" sz="4400"/>
              <a:t>  </a:t>
            </a:r>
            <a:r>
              <a:rPr lang="en-US" sz="3200"/>
              <a:t>A Business Model of Innovation</a:t>
            </a:r>
            <a:endParaRPr lang="en-US" sz="3200" b="0"/>
          </a:p>
        </p:txBody>
      </p:sp>
      <p:sp>
        <p:nvSpPr>
          <p:cNvPr id="10243" name="Rectangle 2"/>
          <p:cNvSpPr>
            <a:spLocks noGrp="1" noChangeArrowheads="1"/>
          </p:cNvSpPr>
          <p:nvPr>
            <p:ph idx="1"/>
          </p:nvPr>
        </p:nvSpPr>
        <p:spPr/>
        <p:txBody>
          <a:bodyPr/>
          <a:lstStyle/>
          <a:p>
            <a:pPr eaLnBrk="1" hangingPunct="1">
              <a:buFontTx/>
              <a:buNone/>
            </a:pPr>
            <a:r>
              <a:rPr lang="en-US"/>
              <a:t>	</a:t>
            </a:r>
            <a:endParaRPr lang="en-US" sz="2200"/>
          </a:p>
        </p:txBody>
      </p:sp>
      <p:graphicFrame>
        <p:nvGraphicFramePr>
          <p:cNvPr id="7" name="Diagram 6"/>
          <p:cNvGraphicFramePr/>
          <p:nvPr>
            <p:extLst/>
          </p:nvPr>
        </p:nvGraphicFramePr>
        <p:xfrm>
          <a:off x="6662057" y="925286"/>
          <a:ext cx="2057400" cy="76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246" name="TextBox 7"/>
          <p:cNvSpPr txBox="1">
            <a:spLocks noChangeArrowheads="1"/>
          </p:cNvSpPr>
          <p:nvPr/>
        </p:nvSpPr>
        <p:spPr bwMode="auto">
          <a:xfrm>
            <a:off x="685800" y="1828800"/>
            <a:ext cx="8229600" cy="3785652"/>
          </a:xfrm>
          <a:prstGeom prst="rect">
            <a:avLst/>
          </a:prstGeom>
          <a:noFill/>
          <a:ln w="9525">
            <a:noFill/>
            <a:miter lim="800000"/>
            <a:headEnd/>
            <a:tailEnd/>
          </a:ln>
        </p:spPr>
        <p:txBody>
          <a:bodyPr>
            <a:spAutoFit/>
          </a:bodyPr>
          <a:lstStyle/>
          <a:p>
            <a:r>
              <a:rPr lang="en-CA" sz="2400" dirty="0"/>
              <a:t>The results of the innovation efforts in terms of quality, quantity and timeliness: (don’t forget customer satisfaction)</a:t>
            </a:r>
          </a:p>
          <a:p>
            <a:pPr>
              <a:buFont typeface="Arial" charset="0"/>
              <a:buChar char="•"/>
            </a:pPr>
            <a:r>
              <a:rPr lang="en-CA" sz="2400" b="1" dirty="0"/>
              <a:t>Technology leadership</a:t>
            </a:r>
            <a:r>
              <a:rPr lang="en-CA" sz="2400" dirty="0"/>
              <a:t> – patents, licenses, seminars, citations</a:t>
            </a:r>
          </a:p>
          <a:p>
            <a:pPr>
              <a:buFont typeface="Arial" charset="0"/>
              <a:buChar char="•"/>
            </a:pPr>
            <a:r>
              <a:rPr lang="en-CA" sz="2400" b="1" dirty="0"/>
              <a:t>Project completion</a:t>
            </a:r>
            <a:r>
              <a:rPr lang="en-CA" sz="2400" dirty="0"/>
              <a:t> – execution metrics</a:t>
            </a:r>
          </a:p>
          <a:p>
            <a:pPr>
              <a:buFont typeface="Arial" charset="0"/>
              <a:buChar char="•"/>
            </a:pPr>
            <a:r>
              <a:rPr lang="en-CA" sz="2400" b="1" dirty="0"/>
              <a:t>New product introduction</a:t>
            </a:r>
            <a:r>
              <a:rPr lang="en-CA" sz="2400" dirty="0"/>
              <a:t> – # of successful products, acceptance compared to competitors, market share, and sales</a:t>
            </a:r>
          </a:p>
          <a:p>
            <a:pPr>
              <a:buFont typeface="Arial" charset="0"/>
              <a:buChar char="•"/>
            </a:pPr>
            <a:r>
              <a:rPr lang="en-CA" sz="2400" b="1" dirty="0"/>
              <a:t>Business processes improvement </a:t>
            </a:r>
            <a:r>
              <a:rPr lang="en-CA" sz="2400" dirty="0"/>
              <a:t> – process metrics</a:t>
            </a:r>
            <a:endParaRPr lang="en-CA" sz="2400" b="1" dirty="0"/>
          </a:p>
          <a:p>
            <a:pPr>
              <a:buFont typeface="Arial" charset="0"/>
              <a:buChar char="•"/>
            </a:pPr>
            <a:r>
              <a:rPr lang="en-CA" sz="2400" b="1" dirty="0"/>
              <a:t>Market Leadership – </a:t>
            </a:r>
            <a:r>
              <a:rPr lang="en-CA" sz="2400" dirty="0"/>
              <a:t>customer acquisition, share, loyalty</a:t>
            </a:r>
          </a:p>
        </p:txBody>
      </p:sp>
    </p:spTree>
    <p:extLst>
      <p:ext uri="{BB962C8B-B14F-4D97-AF65-F5344CB8AC3E}">
        <p14:creationId xmlns:p14="http://schemas.microsoft.com/office/powerpoint/2010/main" val="2933612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a:spLocks noGrp="1" noChangeArrowheads="1"/>
          </p:cNvSpPr>
          <p:nvPr>
            <p:ph type="title"/>
          </p:nvPr>
        </p:nvSpPr>
        <p:spPr/>
        <p:txBody>
          <a:bodyPr>
            <a:normAutofit/>
          </a:bodyPr>
          <a:lstStyle/>
          <a:p>
            <a:pPr eaLnBrk="1" hangingPunct="1"/>
            <a:r>
              <a:rPr lang="en-US" sz="4400"/>
              <a:t>  </a:t>
            </a:r>
            <a:r>
              <a:rPr lang="en-US" sz="3200"/>
              <a:t>A Business Model of Innovation</a:t>
            </a:r>
            <a:endParaRPr lang="en-US" sz="3200" b="0"/>
          </a:p>
        </p:txBody>
      </p:sp>
      <p:sp>
        <p:nvSpPr>
          <p:cNvPr id="11267" name="Rectangle 2"/>
          <p:cNvSpPr>
            <a:spLocks noGrp="1" noChangeArrowheads="1"/>
          </p:cNvSpPr>
          <p:nvPr>
            <p:ph idx="1"/>
          </p:nvPr>
        </p:nvSpPr>
        <p:spPr/>
        <p:txBody>
          <a:bodyPr>
            <a:normAutofit fontScale="92500" lnSpcReduction="10000"/>
          </a:bodyPr>
          <a:lstStyle/>
          <a:p>
            <a:r>
              <a:rPr lang="en-CA" dirty="0"/>
              <a:t>Describe value creation in terms of share price or residual income (RI= profits - capital employed X cost of capital):</a:t>
            </a:r>
          </a:p>
          <a:p>
            <a:pPr>
              <a:buFont typeface="Arial" charset="0"/>
              <a:buChar char="•"/>
            </a:pPr>
            <a:r>
              <a:rPr lang="en-CA" b="1" dirty="0"/>
              <a:t>Project Profitability</a:t>
            </a:r>
            <a:r>
              <a:rPr lang="en-CA" dirty="0"/>
              <a:t> – value generated during lifecycle</a:t>
            </a:r>
          </a:p>
          <a:p>
            <a:pPr>
              <a:buFont typeface="Arial" charset="0"/>
              <a:buChar char="•"/>
            </a:pPr>
            <a:r>
              <a:rPr lang="en-CA" b="1" dirty="0"/>
              <a:t>Customers and products profitability</a:t>
            </a:r>
            <a:r>
              <a:rPr lang="en-CA" dirty="0"/>
              <a:t> – overall value of innovation from market/product perspective</a:t>
            </a:r>
            <a:endParaRPr lang="en-CA" b="1" dirty="0"/>
          </a:p>
          <a:p>
            <a:pPr>
              <a:buFont typeface="Arial" charset="0"/>
              <a:buChar char="•"/>
            </a:pPr>
            <a:r>
              <a:rPr lang="en-CA" b="1" dirty="0"/>
              <a:t>Return on investment</a:t>
            </a:r>
            <a:r>
              <a:rPr lang="en-CA" dirty="0"/>
              <a:t> – current profitability of org.</a:t>
            </a:r>
            <a:endParaRPr lang="en-CA" b="1" dirty="0"/>
          </a:p>
          <a:p>
            <a:pPr>
              <a:buFont typeface="Arial" charset="0"/>
              <a:buChar char="•"/>
            </a:pPr>
            <a:r>
              <a:rPr lang="en-CA" b="1" dirty="0"/>
              <a:t>Long-term value captured</a:t>
            </a:r>
            <a:r>
              <a:rPr lang="en-CA" dirty="0"/>
              <a:t> – through life of product/product family</a:t>
            </a:r>
          </a:p>
          <a:p>
            <a:pPr eaLnBrk="1" hangingPunct="1">
              <a:buFontTx/>
              <a:buNone/>
            </a:pPr>
            <a:endParaRPr lang="en-US" sz="2200" dirty="0"/>
          </a:p>
        </p:txBody>
      </p:sp>
      <p:graphicFrame>
        <p:nvGraphicFramePr>
          <p:cNvPr id="7" name="Diagram 6"/>
          <p:cNvGraphicFramePr/>
          <p:nvPr>
            <p:extLst/>
          </p:nvPr>
        </p:nvGraphicFramePr>
        <p:xfrm>
          <a:off x="6618513" y="892629"/>
          <a:ext cx="2057400" cy="76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0376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p:cNvSpPr>
            <a:spLocks noGrp="1" noChangeArrowheads="1"/>
          </p:cNvSpPr>
          <p:nvPr>
            <p:ph type="title"/>
          </p:nvPr>
        </p:nvSpPr>
        <p:spPr/>
        <p:txBody>
          <a:bodyPr/>
          <a:lstStyle/>
          <a:p>
            <a:pPr eaLnBrk="1" hangingPunct="1"/>
            <a:r>
              <a:rPr lang="en-US" sz="3200"/>
              <a:t>From Business Model to Measurement System</a:t>
            </a:r>
          </a:p>
        </p:txBody>
      </p:sp>
      <p:sp>
        <p:nvSpPr>
          <p:cNvPr id="12291" name="Rectangle 2"/>
          <p:cNvSpPr>
            <a:spLocks noGrp="1" noChangeArrowheads="1"/>
          </p:cNvSpPr>
          <p:nvPr>
            <p:ph idx="1"/>
          </p:nvPr>
        </p:nvSpPr>
        <p:spPr/>
        <p:txBody>
          <a:bodyPr/>
          <a:lstStyle/>
          <a:p>
            <a:pPr eaLnBrk="1" hangingPunct="1">
              <a:buFontTx/>
              <a:buNone/>
            </a:pPr>
            <a:r>
              <a:rPr lang="en-US" b="1" dirty="0"/>
              <a:t>	</a:t>
            </a:r>
            <a:r>
              <a:rPr lang="en-US" sz="3200" b="1" i="1" dirty="0"/>
              <a:t>-refer to figure 6.4 &amp; 6.5 on pages 155-7</a:t>
            </a:r>
          </a:p>
          <a:p>
            <a:pPr eaLnBrk="1" hangingPunct="1">
              <a:buFontTx/>
              <a:buNone/>
            </a:pPr>
            <a:endParaRPr lang="en-US" sz="3200" b="1" i="1" dirty="0"/>
          </a:p>
          <a:p>
            <a:pPr eaLnBrk="1" hangingPunct="1">
              <a:buFontTx/>
              <a:buNone/>
            </a:pPr>
            <a:r>
              <a:rPr lang="en-US" sz="3200" b="1" i="1" dirty="0"/>
              <a:t>	-table 6.2 pages 173-5  has extensive list of measures</a:t>
            </a:r>
            <a:endParaRPr lang="en-US" sz="3200" i="1" dirty="0"/>
          </a:p>
        </p:txBody>
      </p:sp>
      <p:graphicFrame>
        <p:nvGraphicFramePr>
          <p:cNvPr id="5" name="Diagram 4"/>
          <p:cNvGraphicFramePr/>
          <p:nvPr/>
        </p:nvGraphicFramePr>
        <p:xfrm>
          <a:off x="457200" y="2438400"/>
          <a:ext cx="8153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8775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for Ideation</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b="1" dirty="0"/>
              <a:t>The flow of ideas which fuel innovation depends on the ability to leverage Human Capital.</a:t>
            </a:r>
          </a:p>
          <a:p>
            <a:pPr>
              <a:buFont typeface="Arial" panose="020B0604020202020204" pitchFamily="34" charset="0"/>
              <a:buChar char="•"/>
            </a:pPr>
            <a:r>
              <a:rPr lang="en-US" sz="3200" dirty="0"/>
              <a:t>Parts of the Human Capital Equation</a:t>
            </a:r>
          </a:p>
          <a:p>
            <a:pPr marL="963612" lvl="1" indent="-514350">
              <a:buFont typeface="+mj-lt"/>
              <a:buAutoNum type="arabicPeriod"/>
            </a:pPr>
            <a:r>
              <a:rPr lang="en-US" dirty="0"/>
              <a:t>Culture</a:t>
            </a:r>
          </a:p>
          <a:p>
            <a:pPr marL="963612" lvl="1" indent="-514350">
              <a:buFont typeface="+mj-lt"/>
              <a:buAutoNum type="arabicPeriod"/>
            </a:pPr>
            <a:r>
              <a:rPr lang="en-US" dirty="0"/>
              <a:t>Exposure to Innovation Stimuli</a:t>
            </a:r>
          </a:p>
          <a:p>
            <a:pPr marL="963612" lvl="1" indent="-514350">
              <a:buFont typeface="+mj-lt"/>
              <a:buAutoNum type="arabicPeriod"/>
            </a:pPr>
            <a:r>
              <a:rPr lang="en-US" dirty="0"/>
              <a:t>Understanding of innovation strategy</a:t>
            </a:r>
          </a:p>
          <a:p>
            <a:pPr marL="963612" lvl="1" indent="-514350">
              <a:buFont typeface="+mj-lt"/>
              <a:buAutoNum type="arabicPeriod"/>
            </a:pPr>
            <a:r>
              <a:rPr lang="en-US" dirty="0"/>
              <a:t>Management infrastructure for ideation.</a:t>
            </a:r>
          </a:p>
        </p:txBody>
      </p:sp>
    </p:spTree>
    <p:extLst>
      <p:ext uri="{BB962C8B-B14F-4D97-AF65-F5344CB8AC3E}">
        <p14:creationId xmlns:p14="http://schemas.microsoft.com/office/powerpoint/2010/main" val="4185421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C94E5F-849C-9640-9BE9-B35FEA8F2229}"/>
              </a:ext>
            </a:extLst>
          </p:cNvPr>
          <p:cNvSpPr>
            <a:spLocks noGrp="1"/>
          </p:cNvSpPr>
          <p:nvPr>
            <p:ph type="title"/>
          </p:nvPr>
        </p:nvSpPr>
        <p:spPr/>
        <p:txBody>
          <a:bodyPr>
            <a:normAutofit/>
          </a:bodyPr>
          <a:lstStyle/>
          <a:p>
            <a:r>
              <a:rPr lang="en-US" sz="3600" dirty="0"/>
              <a:t>Examples of Measurements of Human K</a:t>
            </a:r>
          </a:p>
        </p:txBody>
      </p:sp>
      <p:sp>
        <p:nvSpPr>
          <p:cNvPr id="3" name="Content Placeholder 2">
            <a:extLst>
              <a:ext uri="{FF2B5EF4-FFF2-40B4-BE49-F238E27FC236}">
                <a16:creationId xmlns:a16="http://schemas.microsoft.com/office/drawing/2014/main" xmlns="" id="{1F1E00F3-DE32-8A46-8EEC-683529C4E739}"/>
              </a:ext>
            </a:extLst>
          </p:cNvPr>
          <p:cNvSpPr>
            <a:spLocks noGrp="1"/>
          </p:cNvSpPr>
          <p:nvPr>
            <p:ph idx="1"/>
          </p:nvPr>
        </p:nvSpPr>
        <p:spPr/>
        <p:txBody>
          <a:bodyPr>
            <a:normAutofit fontScale="92500" lnSpcReduction="10000"/>
          </a:bodyPr>
          <a:lstStyle/>
          <a:p>
            <a:r>
              <a:rPr lang="en-US" dirty="0"/>
              <a:t>Peer assists</a:t>
            </a:r>
          </a:p>
          <a:p>
            <a:r>
              <a:rPr lang="en-US" dirty="0"/>
              <a:t>Peer groups</a:t>
            </a:r>
          </a:p>
          <a:p>
            <a:r>
              <a:rPr lang="en-US" dirty="0"/>
              <a:t>Federal groups</a:t>
            </a:r>
          </a:p>
          <a:p>
            <a:r>
              <a:rPr lang="en-US" dirty="0"/>
              <a:t>Talent</a:t>
            </a:r>
          </a:p>
          <a:p>
            <a:r>
              <a:rPr lang="en-US" dirty="0"/>
              <a:t>Money</a:t>
            </a:r>
          </a:p>
          <a:p>
            <a:r>
              <a:rPr lang="en-US" dirty="0"/>
              <a:t>Knowledge</a:t>
            </a:r>
          </a:p>
          <a:p>
            <a:r>
              <a:rPr lang="en-US" dirty="0"/>
              <a:t>Management systems</a:t>
            </a:r>
          </a:p>
          <a:p>
            <a:r>
              <a:rPr lang="en-US" dirty="0"/>
              <a:t>Communication</a:t>
            </a:r>
          </a:p>
        </p:txBody>
      </p:sp>
    </p:spTree>
    <p:extLst>
      <p:ext uri="{BB962C8B-B14F-4D97-AF65-F5344CB8AC3E}">
        <p14:creationId xmlns:p14="http://schemas.microsoft.com/office/powerpoint/2010/main" val="125483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7 Barriers to Effective Performance Measurement</a:t>
            </a:r>
          </a:p>
        </p:txBody>
      </p:sp>
      <p:sp>
        <p:nvSpPr>
          <p:cNvPr id="3" name="Content Placeholder 2"/>
          <p:cNvSpPr>
            <a:spLocks noGrp="1"/>
          </p:cNvSpPr>
          <p:nvPr>
            <p:ph idx="1"/>
          </p:nvPr>
        </p:nvSpPr>
        <p:spPr/>
        <p:txBody>
          <a:bodyPr/>
          <a:lstStyle/>
          <a:p>
            <a:pPr marL="514350" indent="-514350">
              <a:buFont typeface="+mj-lt"/>
              <a:buAutoNum type="arabicPeriod"/>
            </a:pPr>
            <a:r>
              <a:rPr lang="en-US" dirty="0"/>
              <a:t>Wrong execution model</a:t>
            </a:r>
          </a:p>
          <a:p>
            <a:pPr marL="514350" indent="-514350">
              <a:buFont typeface="+mj-lt"/>
              <a:buAutoNum type="arabicPeriod"/>
            </a:pPr>
            <a:r>
              <a:rPr lang="en-US" dirty="0"/>
              <a:t>Wrong measures</a:t>
            </a:r>
          </a:p>
          <a:p>
            <a:pPr marL="514350" indent="-514350">
              <a:buFont typeface="+mj-lt"/>
              <a:buAutoNum type="arabicPeriod"/>
            </a:pPr>
            <a:r>
              <a:rPr lang="en-US" dirty="0"/>
              <a:t>Ignored subjective measures</a:t>
            </a:r>
          </a:p>
          <a:p>
            <a:pPr marL="514350" indent="-514350">
              <a:buFont typeface="+mj-lt"/>
              <a:buAutoNum type="arabicPeriod"/>
            </a:pPr>
            <a:r>
              <a:rPr lang="en-US" dirty="0"/>
              <a:t>Limited information tech capabilities</a:t>
            </a:r>
          </a:p>
          <a:p>
            <a:pPr marL="514350" indent="-514350">
              <a:buFont typeface="+mj-lt"/>
              <a:buAutoNum type="arabicPeriod"/>
            </a:pPr>
            <a:r>
              <a:rPr lang="en-US" dirty="0"/>
              <a:t>Over-reliance on “facts”, not enough “learning”</a:t>
            </a:r>
          </a:p>
          <a:p>
            <a:pPr marL="514350" indent="-514350">
              <a:buFont typeface="+mj-lt"/>
              <a:buAutoNum type="arabicPeriod"/>
            </a:pPr>
            <a:r>
              <a:rPr lang="en-US" dirty="0"/>
              <a:t>Wrong role for the system</a:t>
            </a:r>
          </a:p>
          <a:p>
            <a:pPr marL="514350" indent="-514350">
              <a:buFont typeface="+mj-lt"/>
              <a:buAutoNum type="arabicPeriod"/>
            </a:pPr>
            <a:r>
              <a:rPr lang="en-US" dirty="0"/>
              <a:t>Wrong data into the system</a:t>
            </a:r>
          </a:p>
        </p:txBody>
      </p:sp>
    </p:spTree>
    <p:extLst>
      <p:ext uri="{BB962C8B-B14F-4D97-AF65-F5344CB8AC3E}">
        <p14:creationId xmlns:p14="http://schemas.microsoft.com/office/powerpoint/2010/main" val="1141040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3"/>
          <p:cNvSpPr>
            <a:spLocks noGrp="1" noChangeArrowheads="1"/>
          </p:cNvSpPr>
          <p:nvPr>
            <p:ph type="title"/>
          </p:nvPr>
        </p:nvSpPr>
        <p:spPr/>
        <p:txBody>
          <a:bodyPr/>
          <a:lstStyle/>
          <a:p>
            <a:pPr eaLnBrk="1" hangingPunct="1"/>
            <a:r>
              <a:rPr lang="en-US" sz="3200"/>
              <a:t>Measurement &amp; the Innovation Rules</a:t>
            </a:r>
          </a:p>
        </p:txBody>
      </p:sp>
      <p:sp>
        <p:nvSpPr>
          <p:cNvPr id="13315" name="Rectangle 2"/>
          <p:cNvSpPr>
            <a:spLocks noGrp="1" noChangeArrowheads="1"/>
          </p:cNvSpPr>
          <p:nvPr>
            <p:ph idx="1"/>
          </p:nvPr>
        </p:nvSpPr>
        <p:spPr/>
        <p:txBody>
          <a:bodyPr>
            <a:normAutofit fontScale="92500" lnSpcReduction="10000"/>
          </a:bodyPr>
          <a:lstStyle/>
          <a:p>
            <a:pPr marL="457200" indent="-457200" eaLnBrk="1" hangingPunct="1">
              <a:buFont typeface="Garamond" pitchFamily="1" charset="0"/>
              <a:buAutoNum type="arabicPeriod"/>
            </a:pPr>
            <a:r>
              <a:rPr lang="en-US" sz="2800" dirty="0"/>
              <a:t>Directly link the innovation measures to the innovation strategy and the innovation business model.</a:t>
            </a:r>
          </a:p>
          <a:p>
            <a:pPr marL="457200" indent="-457200" eaLnBrk="1" hangingPunct="1">
              <a:buFont typeface="Garamond" pitchFamily="1" charset="0"/>
              <a:buAutoNum type="arabicPeriod"/>
            </a:pPr>
            <a:r>
              <a:rPr lang="en-US" sz="2800" dirty="0"/>
              <a:t>Don’t</a:t>
            </a:r>
            <a:r>
              <a:rPr lang="en-US" sz="2800" i="1" dirty="0"/>
              <a:t> </a:t>
            </a:r>
            <a:r>
              <a:rPr lang="en-US" sz="2800" dirty="0"/>
              <a:t>be rigid; build enough variability to allow valuable measurement.</a:t>
            </a:r>
          </a:p>
          <a:p>
            <a:pPr marL="457200" indent="-457200" eaLnBrk="1" hangingPunct="1">
              <a:buFont typeface="Garamond" pitchFamily="1" charset="0"/>
              <a:buAutoNum type="arabicPeriod"/>
            </a:pPr>
            <a:r>
              <a:rPr lang="en-US" sz="2800" dirty="0"/>
              <a:t>Know the specific purpose of each type of measurement system; trying to achieve too many objectives will get you nowhere.</a:t>
            </a:r>
          </a:p>
          <a:p>
            <a:pPr marL="457200" indent="-457200" eaLnBrk="1" hangingPunct="1">
              <a:buFont typeface="Garamond" pitchFamily="1" charset="0"/>
              <a:buAutoNum type="arabicPeriod"/>
            </a:pPr>
            <a:r>
              <a:rPr lang="en-US" sz="2800" dirty="0"/>
              <a:t>KISS principle (keep it simple, stupid)</a:t>
            </a:r>
          </a:p>
          <a:p>
            <a:pPr marL="457200" indent="-457200" eaLnBrk="1" hangingPunct="1">
              <a:buFont typeface="Garamond" pitchFamily="1" charset="0"/>
              <a:buAutoNum type="arabicPeriod"/>
            </a:pPr>
            <a:r>
              <a:rPr lang="en-US" sz="2800" dirty="0"/>
              <a:t>Stay in charge</a:t>
            </a:r>
          </a:p>
          <a:p>
            <a:pPr marL="457200" indent="-457200" eaLnBrk="1" hangingPunct="1">
              <a:buFont typeface="Garamond" pitchFamily="1" charset="0"/>
              <a:buAutoNum type="arabicPeriod"/>
            </a:pPr>
            <a:endParaRPr lang="en-US" sz="3600" dirty="0"/>
          </a:p>
        </p:txBody>
      </p:sp>
    </p:spTree>
    <p:extLst>
      <p:ext uri="{BB962C8B-B14F-4D97-AF65-F5344CB8AC3E}">
        <p14:creationId xmlns:p14="http://schemas.microsoft.com/office/powerpoint/2010/main" val="2409498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Tom Peter’s Simple method of Measurement!</a:t>
            </a:r>
          </a:p>
        </p:txBody>
      </p:sp>
      <mc:AlternateContent xmlns:mc="http://schemas.openxmlformats.org/markup-compatibility/2006">
        <mc:Choice xmlns:we="http://schemas.microsoft.com/office/webextensions/webextension/2010/11" xmlns:pca="http://schemas.microsoft.com/office/powerpoint/2013/contentapp" xmlns="" Requires="we pca">
          <p:graphicFrame>
            <p:nvGraphicFramePr>
              <p:cNvPr id="3" name="Add-in 2" title="Web Video Player"/>
              <p:cNvGraphicFramePr>
                <a:graphicFrameLocks noGrp="1"/>
              </p:cNvGraphicFramePr>
              <p:nvPr>
                <p:extLst>
                  <p:ext uri="{D42A27DB-BD31-4B8C-83A1-F6EECF244321}">
                    <p14:modId xmlns:p14="http://schemas.microsoft.com/office/powerpoint/2010/main" val="2855133052"/>
                  </p:ext>
                </p:extLst>
              </p:nvPr>
            </p:nvGraphicFramePr>
            <p:xfrm>
              <a:off x="822960" y="1753176"/>
              <a:ext cx="7543800" cy="4495224"/>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3" name="Add-in 2" title="Web Video Player"/>
              <p:cNvPicPr>
                <a:picLocks noGrp="1" noRot="1" noChangeAspect="1" noMove="1" noResize="1" noEditPoints="1" noAdjustHandles="1" noChangeArrowheads="1" noChangeShapeType="1"/>
              </p:cNvPicPr>
              <p:nvPr/>
            </p:nvPicPr>
            <p:blipFill>
              <a:blip r:embed="rId4"/>
              <a:stretch>
                <a:fillRect/>
              </a:stretch>
            </p:blipFill>
            <p:spPr>
              <a:xfrm>
                <a:off x="822960" y="1753176"/>
                <a:ext cx="7543800" cy="4495224"/>
              </a:xfrm>
              <a:prstGeom prst="rect">
                <a:avLst/>
              </a:prstGeom>
            </p:spPr>
          </p:pic>
        </mc:Fallback>
      </mc:AlternateContent>
    </p:spTree>
    <p:extLst>
      <p:ext uri="{BB962C8B-B14F-4D97-AF65-F5344CB8AC3E}">
        <p14:creationId xmlns:p14="http://schemas.microsoft.com/office/powerpoint/2010/main" val="3525606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eaLnBrk="1" hangingPunct="1"/>
            <a:r>
              <a:rPr lang="en-US"/>
              <a:t>What is Creativity?</a:t>
            </a:r>
          </a:p>
        </p:txBody>
      </p:sp>
      <p:sp>
        <p:nvSpPr>
          <p:cNvPr id="26627" name="Rectangle 3"/>
          <p:cNvSpPr>
            <a:spLocks noGrp="1" noChangeArrowheads="1"/>
          </p:cNvSpPr>
          <p:nvPr>
            <p:ph idx="1"/>
          </p:nvPr>
        </p:nvSpPr>
        <p:spPr/>
        <p:txBody>
          <a:bodyPr/>
          <a:lstStyle/>
          <a:p>
            <a:pPr eaLnBrk="1" hangingPunct="1"/>
            <a:r>
              <a:rPr lang="en-US" sz="3600"/>
              <a:t>Creativity is a modifiable, deliberate process that exists to some degree in each of us. It proceeds through an identifiable process and is verified through the uniqueness and utility of the product created.</a:t>
            </a:r>
          </a:p>
          <a:p>
            <a:pPr eaLnBrk="1" hangingPunct="1">
              <a:buFontTx/>
              <a:buNone/>
            </a:pPr>
            <a:r>
              <a:rPr lang="en-US"/>
              <a:t>  </a:t>
            </a:r>
            <a:r>
              <a:rPr lang="en-US" sz="2800" i="1"/>
              <a:t>Donna Y. Ford, J. John Harris in ‘The Elusive Definition of Creativity’</a:t>
            </a:r>
            <a:endParaRPr lang="en-US"/>
          </a:p>
        </p:txBody>
      </p:sp>
    </p:spTree>
    <p:extLst>
      <p:ext uri="{BB962C8B-B14F-4D97-AF65-F5344CB8AC3E}">
        <p14:creationId xmlns:p14="http://schemas.microsoft.com/office/powerpoint/2010/main" val="3581022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3200"/>
              <a:t>Creativity As Defined by Students</a:t>
            </a:r>
          </a:p>
        </p:txBody>
      </p:sp>
      <p:sp>
        <p:nvSpPr>
          <p:cNvPr id="27651" name="Rectangle 3"/>
          <p:cNvSpPr>
            <a:spLocks noGrp="1" noChangeArrowheads="1"/>
          </p:cNvSpPr>
          <p:nvPr>
            <p:ph idx="1"/>
          </p:nvPr>
        </p:nvSpPr>
        <p:spPr/>
        <p:txBody>
          <a:bodyPr>
            <a:normAutofit lnSpcReduction="10000"/>
          </a:bodyPr>
          <a:lstStyle/>
          <a:p>
            <a:pPr eaLnBrk="1" hangingPunct="1"/>
            <a:r>
              <a:rPr lang="en-US" sz="4000" dirty="0"/>
              <a:t>“Creativity means to invent or create something.”</a:t>
            </a:r>
          </a:p>
          <a:p>
            <a:pPr eaLnBrk="1" hangingPunct="1">
              <a:buFontTx/>
              <a:buNone/>
            </a:pPr>
            <a:r>
              <a:rPr lang="en-US" sz="3600" dirty="0"/>
              <a:t>     </a:t>
            </a:r>
          </a:p>
          <a:p>
            <a:pPr eaLnBrk="1" hangingPunct="1"/>
            <a:r>
              <a:rPr lang="en-US" sz="4000" dirty="0"/>
              <a:t>“Creativity means to do something very unique and different form what others have done.”</a:t>
            </a:r>
            <a:endParaRPr lang="en-US" sz="3600" dirty="0"/>
          </a:p>
          <a:p>
            <a:pPr eaLnBrk="1" hangingPunct="1">
              <a:buFontTx/>
              <a:buNone/>
            </a:pPr>
            <a:r>
              <a:rPr lang="en-US" sz="3600" dirty="0">
                <a:latin typeface="Mistral" pitchFamily="66" charset="0"/>
              </a:rPr>
              <a:t>   </a:t>
            </a:r>
          </a:p>
        </p:txBody>
      </p:sp>
    </p:spTree>
    <p:extLst>
      <p:ext uri="{BB962C8B-B14F-4D97-AF65-F5344CB8AC3E}">
        <p14:creationId xmlns:p14="http://schemas.microsoft.com/office/powerpoint/2010/main" val="992122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z="2800" dirty="0"/>
              <a:t>Guilford’s View of Creativity (1950)</a:t>
            </a:r>
          </a:p>
        </p:txBody>
      </p:sp>
      <p:sp>
        <p:nvSpPr>
          <p:cNvPr id="29699" name="Rectangle 3"/>
          <p:cNvSpPr>
            <a:spLocks noGrp="1" noChangeArrowheads="1"/>
          </p:cNvSpPr>
          <p:nvPr>
            <p:ph idx="1"/>
          </p:nvPr>
        </p:nvSpPr>
        <p:spPr/>
        <p:txBody>
          <a:bodyPr>
            <a:normAutofit fontScale="92500" lnSpcReduction="10000"/>
          </a:bodyPr>
          <a:lstStyle/>
          <a:p>
            <a:pPr marL="609600" indent="-609600" eaLnBrk="1" hangingPunct="1">
              <a:lnSpc>
                <a:spcPct val="90000"/>
              </a:lnSpc>
              <a:buFontTx/>
              <a:buAutoNum type="arabicPeriod"/>
            </a:pPr>
            <a:r>
              <a:rPr lang="en-US" sz="2800"/>
              <a:t>Creativity is a set of traits.</a:t>
            </a:r>
          </a:p>
          <a:p>
            <a:pPr marL="609600" indent="-609600" eaLnBrk="1" hangingPunct="1">
              <a:lnSpc>
                <a:spcPct val="90000"/>
              </a:lnSpc>
              <a:buFontTx/>
              <a:buAutoNum type="arabicPeriod"/>
            </a:pPr>
            <a:r>
              <a:rPr lang="en-US" sz="2800"/>
              <a:t>Creativity should be stable.</a:t>
            </a:r>
          </a:p>
          <a:p>
            <a:pPr marL="609600" indent="-609600" eaLnBrk="1" hangingPunct="1">
              <a:lnSpc>
                <a:spcPct val="90000"/>
              </a:lnSpc>
              <a:buFontTx/>
              <a:buAutoNum type="arabicPeriod"/>
            </a:pPr>
            <a:r>
              <a:rPr lang="en-US" sz="2800"/>
              <a:t>Reliability of creativity tests will be low.</a:t>
            </a:r>
          </a:p>
          <a:p>
            <a:pPr marL="609600" indent="-609600" eaLnBrk="1" hangingPunct="1">
              <a:lnSpc>
                <a:spcPct val="90000"/>
              </a:lnSpc>
              <a:buFontTx/>
              <a:buAutoNum type="arabicPeriod"/>
            </a:pPr>
            <a:r>
              <a:rPr lang="en-US" sz="2800"/>
              <a:t>Completion tests are needed to measure creativity.</a:t>
            </a:r>
          </a:p>
          <a:p>
            <a:pPr marL="609600" indent="-609600" eaLnBrk="1" hangingPunct="1">
              <a:lnSpc>
                <a:spcPct val="90000"/>
              </a:lnSpc>
              <a:buFontTx/>
              <a:buAutoNum type="arabicPeriod"/>
            </a:pPr>
            <a:r>
              <a:rPr lang="en-US" sz="2800"/>
              <a:t>Creativity-test scores will show little correlation with intelligence-test scores.</a:t>
            </a:r>
          </a:p>
          <a:p>
            <a:pPr marL="609600" indent="-609600" eaLnBrk="1" hangingPunct="1">
              <a:lnSpc>
                <a:spcPct val="90000"/>
              </a:lnSpc>
              <a:buFontTx/>
              <a:buAutoNum type="arabicPeriod"/>
            </a:pPr>
            <a:r>
              <a:rPr lang="en-US" sz="2800"/>
              <a:t>Creative performance depends on more than creativity.</a:t>
            </a:r>
          </a:p>
          <a:p>
            <a:pPr marL="609600" indent="-609600" eaLnBrk="1" hangingPunct="1">
              <a:lnSpc>
                <a:spcPct val="90000"/>
              </a:lnSpc>
              <a:buFontTx/>
              <a:buAutoNum type="arabicPeriod"/>
            </a:pPr>
            <a:r>
              <a:rPr lang="en-US" sz="2800"/>
              <a:t>Creative abilities are continuously distributed</a:t>
            </a:r>
            <a:r>
              <a:rPr lang="en-US" sz="2400"/>
              <a:t>.</a:t>
            </a:r>
          </a:p>
        </p:txBody>
      </p:sp>
    </p:spTree>
    <p:extLst>
      <p:ext uri="{BB962C8B-B14F-4D97-AF65-F5344CB8AC3E}">
        <p14:creationId xmlns:p14="http://schemas.microsoft.com/office/powerpoint/2010/main" val="3027924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Can We Teach Creativity?</a:t>
            </a:r>
          </a:p>
        </p:txBody>
      </p:sp>
      <p:sp>
        <p:nvSpPr>
          <p:cNvPr id="32771" name="Rectangle 3"/>
          <p:cNvSpPr>
            <a:spLocks noGrp="1" noChangeArrowheads="1"/>
          </p:cNvSpPr>
          <p:nvPr>
            <p:ph idx="1"/>
          </p:nvPr>
        </p:nvSpPr>
        <p:spPr/>
        <p:txBody>
          <a:bodyPr/>
          <a:lstStyle/>
          <a:p>
            <a:pPr eaLnBrk="1" hangingPunct="1"/>
            <a:r>
              <a:rPr lang="en-US" sz="2800"/>
              <a:t>Torrance and his graduate students analyzed the effectiveness of 142 experiments designed to facilitate creative growth.</a:t>
            </a:r>
          </a:p>
          <a:p>
            <a:pPr eaLnBrk="1" hangingPunct="1"/>
            <a:r>
              <a:rPr lang="en-US" sz="2800"/>
              <a:t>They found that “rarely have any of the methods tested failed to produce measurable, statistically significant creative growth…the greatest growth occurs when creative problem solving is taught”. </a:t>
            </a:r>
          </a:p>
          <a:p>
            <a:pPr eaLnBrk="1" hangingPunct="1"/>
            <a:endParaRPr lang="en-US" sz="2800"/>
          </a:p>
        </p:txBody>
      </p:sp>
    </p:spTree>
    <p:extLst>
      <p:ext uri="{BB962C8B-B14F-4D97-AF65-F5344CB8AC3E}">
        <p14:creationId xmlns:p14="http://schemas.microsoft.com/office/powerpoint/2010/main" val="3104584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pPr eaLnBrk="1" hangingPunct="1"/>
            <a:r>
              <a:rPr lang="en-US"/>
              <a:t/>
            </a:r>
            <a:br>
              <a:rPr lang="en-US"/>
            </a:br>
            <a:r>
              <a:rPr lang="en-US"/>
              <a:t>Some Tools To Enhance Creativity</a:t>
            </a:r>
          </a:p>
        </p:txBody>
      </p:sp>
      <p:sp>
        <p:nvSpPr>
          <p:cNvPr id="33795" name="Rectangle 3"/>
          <p:cNvSpPr>
            <a:spLocks noGrp="1" noChangeArrowheads="1"/>
          </p:cNvSpPr>
          <p:nvPr>
            <p:ph idx="1"/>
          </p:nvPr>
        </p:nvSpPr>
        <p:spPr/>
        <p:txBody>
          <a:bodyPr/>
          <a:lstStyle/>
          <a:p>
            <a:pPr eaLnBrk="1" hangingPunct="1">
              <a:lnSpc>
                <a:spcPct val="90000"/>
              </a:lnSpc>
            </a:pPr>
            <a:r>
              <a:rPr lang="en-US" sz="2800" dirty="0">
                <a:solidFill>
                  <a:srgbClr val="FF3300"/>
                </a:solidFill>
              </a:rPr>
              <a:t>SCAMPER</a:t>
            </a:r>
            <a:r>
              <a:rPr lang="en-US" sz="2800" dirty="0"/>
              <a:t> – the acronym for “substitute, combine, adapt, modify (e.g., magnify or minify), put to other uses, eliminate, reverse’ </a:t>
            </a:r>
            <a:br>
              <a:rPr lang="en-US" sz="2800" dirty="0"/>
            </a:br>
            <a:r>
              <a:rPr lang="en-US" sz="2800" b="1" i="1" dirty="0"/>
              <a:t>- Technique #19 from toolkit</a:t>
            </a:r>
            <a:br>
              <a:rPr lang="en-US" sz="2800" b="1" i="1" dirty="0"/>
            </a:br>
            <a:r>
              <a:rPr lang="en-US" sz="2800" dirty="0"/>
              <a:t>- a set of directed questions to help you evolve your existing product, service or solution into one that is superior</a:t>
            </a:r>
          </a:p>
        </p:txBody>
      </p:sp>
    </p:spTree>
    <p:extLst>
      <p:ext uri="{BB962C8B-B14F-4D97-AF65-F5344CB8AC3E}">
        <p14:creationId xmlns:p14="http://schemas.microsoft.com/office/powerpoint/2010/main" val="9143242"/>
      </p:ext>
    </p:extLst>
  </p:cSld>
  <p:clrMapOvr>
    <a:masterClrMapping/>
  </p:clrMapOvr>
</p:sld>
</file>

<file path=ppt/theme/theme1.xml><?xml version="1.0" encoding="utf-8"?>
<a:theme xmlns:a="http://schemas.openxmlformats.org/drawingml/2006/main" name="Retrospect">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D26EA377-59BD-4C9C-9D94-EE8416EE4C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9.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11.png"/></Relationships>
</file>

<file path=ppt/webextensions/webextension1.xml><?xml version="1.0" encoding="utf-8"?>
<we:webextension xmlns:we="http://schemas.microsoft.com/office/webextensions/webextension/2010/11" id="{69EF469E-98B5-4747-8A30-2DEB2DB6E2BF}">
  <we:reference id="wa104221182" version="3.3.0.0" store="en-US" storeType="OMEX"/>
  <we:alternateReferences>
    <we:reference id="wa104221182" version="3.3.0.0" store="wa104221182" storeType="OMEX"/>
  </we:alternateReferences>
  <we:properties>
    <we:property name="slideId" value="439"/>
    <we:property name="vid" value="&quot;https://www.youtube.com/watch?time_continue=145&amp;v=slNKzCovPqg&quot;"/>
    <we:property name="autoplay" value="0"/>
    <we:property name="starttime" value="0"/>
    <we:property name="endtime" value="0"/>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13461930-B9C3-44D7-87FE-F714762B99C2}">
  <we:reference id="wa104221182" version="3.3.0.0" store="en-US" storeType="OMEX"/>
  <we:alternateReferences>
    <we:reference id="wa104221182" version="3.3.0.0" store="wa104221182" storeType="OMEX"/>
  </we:alternateReferences>
  <we:properties>
    <we:property name="endtime" value="0"/>
    <we:property name="starttime" value="0"/>
    <we:property name="autoplay" value="0"/>
    <we:property name="vid" value="&quot;https://www.youtube.com/watch?v=k2iymNBSabc&quot;"/>
    <we:property name="slideId" value="401"/>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
  <TotalTime>16605</TotalTime>
  <Words>1346</Words>
  <Application>Microsoft Macintosh PowerPoint</Application>
  <PresentationFormat>On-screen Show (4:3)</PresentationFormat>
  <Paragraphs>179</Paragraphs>
  <Slides>28</Slides>
  <Notes>18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Retrospect</vt:lpstr>
      <vt:lpstr>% of Americans who can read the following…</vt:lpstr>
      <vt:lpstr>(Last week, CH 5)  Innovations That Fit</vt:lpstr>
      <vt:lpstr>Innovations that fit (CH 5) –  or don’t </vt:lpstr>
      <vt:lpstr>failuremuseum.com</vt:lpstr>
      <vt:lpstr>Virgin (failed) Examples</vt:lpstr>
      <vt:lpstr>Sticking to your competencies doesn’t always work either</vt:lpstr>
      <vt:lpstr>Illuminating the Pathway: How to Measure Innovation</vt:lpstr>
      <vt:lpstr>M.I.W. Chapt. 6:  How to Measure Innovation</vt:lpstr>
      <vt:lpstr>How to Measure Cont. </vt:lpstr>
      <vt:lpstr>3 Roles of a Measurement System</vt:lpstr>
      <vt:lpstr>Figure 6.1 Three roles of measurement systems (p.150) </vt:lpstr>
      <vt:lpstr>Balanced Scorecard Approach to Measuring Innovation</vt:lpstr>
      <vt:lpstr>  A Business Model of Innovation</vt:lpstr>
      <vt:lpstr>  A Business Model of Innovation</vt:lpstr>
      <vt:lpstr>  A Business Model of Innovation</vt:lpstr>
      <vt:lpstr>  A Business Model of Innovation</vt:lpstr>
      <vt:lpstr>  A Business Model of Innovation</vt:lpstr>
      <vt:lpstr>From Business Model to Measurement System</vt:lpstr>
      <vt:lpstr>Measures for Ideation</vt:lpstr>
      <vt:lpstr>Examples of Measurements of Human K</vt:lpstr>
      <vt:lpstr>7 Barriers to Effective Performance Measurement</vt:lpstr>
      <vt:lpstr>Measurement &amp; the Innovation Rules</vt:lpstr>
      <vt:lpstr>Tom Peter’s Simple method of Measurement!</vt:lpstr>
      <vt:lpstr>What is Creativity?</vt:lpstr>
      <vt:lpstr>Creativity As Defined by Students</vt:lpstr>
      <vt:lpstr>Guilford’s View of Creativity (1950)</vt:lpstr>
      <vt:lpstr>Can We Teach Creativity?</vt:lpstr>
      <vt:lpstr> Some Tools To Enhance Creativity</vt:lpstr>
    </vt:vector>
  </TitlesOfParts>
  <Company>BC Supreme Court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Bill of Rights</dc:title>
  <dc:creator>Alison Beames</dc:creator>
  <cp:lastModifiedBy>Mohammad Almsiyed</cp:lastModifiedBy>
  <cp:revision>504</cp:revision>
  <dcterms:created xsi:type="dcterms:W3CDTF">2005-09-30T03:18:19Z</dcterms:created>
  <dcterms:modified xsi:type="dcterms:W3CDTF">2018-04-02T03:23:46Z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TC010171251033</vt:lpwstr>
  </property>
</Properties>
</file>